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omments/modernComment_100_AE2FC363.xml" ContentType="application/vnd.ms-powerpoint.comments+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sldIdLst>
    <p:sldId id="256" r:id="rId2"/>
  </p:sldIdLst>
  <p:sldSz cx="43891200" cy="32918400"/>
  <p:notesSz cx="7010400" cy="9296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EBC18BE-BE68-34E4-EA4D-94C7FBC22B87}" name="Hollister, Jeff (he/him/his)" initials="HJ(" userId="S::Hollister.Jeff@epa.gov::90904e2a-aa82-465e-9922-afce4bc6d524" providerId="AD"/>
  <p188:author id="{C7ADDFCB-5A8C-3D78-9390-428BE44C7CA8}" name="Shivers, Stephen" initials="SS" userId="S::shivers.stephen@epa.gov::562059a4-d9bf-4414-8cdf-b57227ac0d79"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016" autoAdjust="0"/>
    <p:restoredTop sz="94899" autoAdjust="0"/>
  </p:normalViewPr>
  <p:slideViewPr>
    <p:cSldViewPr snapToGrid="0">
      <p:cViewPr>
        <p:scale>
          <a:sx n="25" d="100"/>
          <a:sy n="25" d="100"/>
        </p:scale>
        <p:origin x="240" y="-4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7" Type="http://schemas.microsoft.com/office/2018/10/relationships/authors" Target="author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ableStyles" Target="tableStyles.xml"/><Relationship Id="rId5" Type="http://schemas.openxmlformats.org/officeDocument/2006/relationships/theme" Target="theme/theme1.xml"/><Relationship Id="rId4" Type="http://schemas.openxmlformats.org/officeDocument/2006/relationships/viewProps" Target="viewProps.xml"/></Relationships>
</file>

<file path=ppt/comments/modernComment_100_AE2FC363.xml><?xml version="1.0" encoding="utf-8"?>
<p188:cmLst xmlns:a="http://schemas.openxmlformats.org/drawingml/2006/main" xmlns:r="http://schemas.openxmlformats.org/officeDocument/2006/relationships" xmlns:p188="http://schemas.microsoft.com/office/powerpoint/2018/8/main">
  <p188:cm id="{0ADB7DC6-41BC-4F94-9359-35A5828FAADA}" authorId="{C7ADDFCB-5A8C-3D78-9390-428BE44C7CA8}" created="2023-11-29T20:59:55.237">
    <ac:txMkLst xmlns:ac="http://schemas.microsoft.com/office/drawing/2013/main/command">
      <pc:docMk xmlns:pc="http://schemas.microsoft.com/office/powerpoint/2013/main/command"/>
      <pc:sldMk xmlns:pc="http://schemas.microsoft.com/office/powerpoint/2013/main/command" cId="2922365795" sldId="256"/>
      <ac:spMk id="11" creationId="{BBE8FC83-5B7E-DCD2-2755-1A953069A108}"/>
      <ac:txMk cp="338" len="21">
        <ac:context len="762" hash="3881138587"/>
      </ac:txMk>
    </ac:txMkLst>
    <p188:pos x="3924495" y="3882857"/>
    <p188:txBody>
      <a:bodyPr/>
      <a:lstStyle/>
      <a:p>
        <a:r>
          <a:rPr lang="en-US"/>
          <a:t>These are two separate measurements.  Cell counts are the main metric that states use so it may be best to focus on cell counts</a:t>
        </a:r>
      </a:p>
    </p188:txBody>
  </p188:cm>
  <p188:cm id="{13630C64-9DC0-49F9-9712-14D330DB8E22}" authorId="{C7ADDFCB-5A8C-3D78-9390-428BE44C7CA8}" created="2023-11-29T21:00:22.031">
    <ac:txMkLst xmlns:ac="http://schemas.microsoft.com/office/drawing/2013/main/command">
      <pc:docMk xmlns:pc="http://schemas.microsoft.com/office/powerpoint/2013/main/command"/>
      <pc:sldMk xmlns:pc="http://schemas.microsoft.com/office/powerpoint/2013/main/command" cId="2922365795" sldId="256"/>
      <ac:spMk id="11" creationId="{BBE8FC83-5B7E-DCD2-2755-1A953069A108}"/>
      <ac:txMk cp="513" len="2">
        <ac:context len="762" hash="3881138587"/>
      </ac:txMk>
    </ac:txMkLst>
    <p188:pos x="8699695" y="4797257"/>
    <p188:txBody>
      <a:bodyPr/>
      <a:lstStyle/>
      <a:p>
        <a:r>
          <a:rPr lang="en-US"/>
          <a:t>are</a:t>
        </a:r>
      </a:p>
    </p188:txBody>
  </p188:cm>
  <p188:cm id="{A6884BA0-F213-4736-88E1-FDCFFE3F3C66}" authorId="{C7ADDFCB-5A8C-3D78-9390-428BE44C7CA8}" created="2023-11-29T21:01:16.176">
    <ac:txMkLst xmlns:ac="http://schemas.microsoft.com/office/drawing/2013/main/command">
      <pc:docMk xmlns:pc="http://schemas.microsoft.com/office/powerpoint/2013/main/command"/>
      <pc:sldMk xmlns:pc="http://schemas.microsoft.com/office/powerpoint/2013/main/command" cId="2922365795" sldId="256"/>
      <ac:spMk id="22" creationId="{932F44AA-7E7F-898A-CB5B-DEB31A277254}"/>
      <ac:txMk cp="117" len="12">
        <ac:context len="857" hash="2471653852"/>
      </ac:txMk>
    </ac:txMkLst>
    <p188:pos x="7308501" y="6418087"/>
    <p188:txBody>
      <a:bodyPr/>
      <a:lstStyle/>
      <a:p>
        <a:r>
          <a:rPr lang="en-US"/>
          <a:t>Fluorosense</a:t>
        </a:r>
      </a:p>
    </p188:txBody>
  </p188:cm>
  <p188:cm id="{451008D5-5DD5-4AB4-902D-63C7F3BC6871}" authorId="{C7ADDFCB-5A8C-3D78-9390-428BE44C7CA8}" created="2023-11-29T21:01:47.138">
    <ac:txMkLst xmlns:ac="http://schemas.microsoft.com/office/drawing/2013/main/command">
      <pc:docMk xmlns:pc="http://schemas.microsoft.com/office/powerpoint/2013/main/command"/>
      <pc:sldMk xmlns:pc="http://schemas.microsoft.com/office/powerpoint/2013/main/command" cId="2922365795" sldId="256"/>
      <ac:spMk id="22" creationId="{932F44AA-7E7F-898A-CB5B-DEB31A277254}"/>
      <ac:txMk cp="548" len="11">
        <ac:context len="857" hash="2471653852"/>
      </ac:txMk>
    </ac:txMkLst>
    <p188:pos x="4449187" y="10075687"/>
    <p188:txBody>
      <a:bodyPr/>
      <a:lstStyle/>
      <a:p>
        <a:r>
          <a:rPr lang="en-US"/>
          <a:t>Fluorosense</a:t>
        </a:r>
      </a:p>
    </p188:txBody>
  </p188:cm>
  <p188:cm id="{52094A78-9890-41E2-9573-B0B277EEB037}" authorId="{C7ADDFCB-5A8C-3D78-9390-428BE44C7CA8}" created="2023-11-29T21:03:43.884">
    <ac:txMkLst xmlns:ac="http://schemas.microsoft.com/office/drawing/2013/main/command">
      <pc:docMk xmlns:pc="http://schemas.microsoft.com/office/powerpoint/2013/main/command"/>
      <pc:sldMk xmlns:pc="http://schemas.microsoft.com/office/powerpoint/2013/main/command" cId="2922365795" sldId="256"/>
      <ac:spMk id="44" creationId="{FD7CAA3B-46BC-51AA-0710-29A40CC11DB3}"/>
      <ac:txMk cp="267" len="10">
        <ac:context len="816" hash="34565776"/>
      </ac:txMk>
    </ac:txMkLst>
    <p188:pos x="17697628" y="2119274"/>
    <p188:txBody>
      <a:bodyPr/>
      <a:lstStyle/>
      <a:p>
        <a:r>
          <a:rPr lang="en-US"/>
          <a:t>Algaetorch</a:t>
        </a:r>
      </a:p>
    </p188:txBody>
  </p188:cm>
  <p188:cm id="{EC861415-ACA7-46CC-962B-61A7C355333E}" authorId="{C7ADDFCB-5A8C-3D78-9390-428BE44C7CA8}" created="2023-11-29T21:04:33.420">
    <ac:txMkLst xmlns:ac="http://schemas.microsoft.com/office/drawing/2013/main/command">
      <pc:docMk xmlns:pc="http://schemas.microsoft.com/office/powerpoint/2013/main/command"/>
      <pc:sldMk xmlns:pc="http://schemas.microsoft.com/office/powerpoint/2013/main/command" cId="2922365795" sldId="256"/>
      <ac:spMk id="44" creationId="{FD7CAA3B-46BC-51AA-0710-29A40CC11DB3}"/>
      <ac:txMk cp="137" len="7">
        <ac:context len="816" hash="34565776"/>
      </ac:txMk>
    </ac:txMkLst>
    <p188:pos x="19236143" y="1669331"/>
    <p188:txBody>
      <a:bodyPr/>
      <a:lstStyle/>
      <a:p>
        <a:r>
          <a:rPr lang="en-US"/>
          <a:t>Need to adjust figure headings/numbering for poster order both here and on the figures above</a:t>
        </a:r>
      </a:p>
    </p188:txBody>
  </p188:cm>
  <p188:cm id="{AAD65703-F0C3-4D28-B4EB-302C927FABCF}" authorId="{C7ADDFCB-5A8C-3D78-9390-428BE44C7CA8}" created="2023-11-29T21:05:05.570">
    <ac:deMkLst xmlns:ac="http://schemas.microsoft.com/office/drawing/2013/main/command">
      <pc:docMk xmlns:pc="http://schemas.microsoft.com/office/powerpoint/2013/main/command"/>
      <pc:sldMk xmlns:pc="http://schemas.microsoft.com/office/powerpoint/2013/main/command" cId="2922365795" sldId="256"/>
      <ac:spMk id="43" creationId="{FC74DED6-EFCB-D790-47F9-C3B0CB3D0B84}"/>
    </ac:deMkLst>
    <p188:txBody>
      <a:bodyPr/>
      <a:lstStyle/>
      <a:p>
        <a:r>
          <a:rPr lang="en-US"/>
          <a:t>Do we want to add the cell count breakdown by pond?</a:t>
        </a:r>
      </a:p>
    </p188:txBody>
  </p188:cm>
  <p188:cm id="{3047C21C-403C-4B35-A2A8-A9288617288A}" authorId="{C7ADDFCB-5A8C-3D78-9390-428BE44C7CA8}" created="2023-11-29T21:40:24.141">
    <ac:txMkLst xmlns:ac="http://schemas.microsoft.com/office/drawing/2013/main/command">
      <pc:docMk xmlns:pc="http://schemas.microsoft.com/office/powerpoint/2013/main/command"/>
      <pc:sldMk xmlns:pc="http://schemas.microsoft.com/office/powerpoint/2013/main/command" cId="2922365795" sldId="256"/>
      <ac:spMk id="47" creationId="{9FE1D4CB-54D8-58F1-8DCB-CE269401E690}"/>
      <ac:txMk cp="12" len="273">
        <ac:context len="1369" hash="2859442008"/>
      </ac:txMk>
    </ac:txMkLst>
    <p188:pos x="7489984" y="1847644"/>
    <p188:txBody>
      <a:bodyPr/>
      <a:lstStyle/>
      <a:p>
        <a:r>
          <a:rPr lang="en-US"/>
          <a:t>Can combine these two sentences into a single sentence as an example of reducing text</a:t>
        </a:r>
      </a:p>
    </p188:txBody>
  </p188:cm>
  <p188:cm id="{BBDDEC6E-AFB4-4764-86C3-4EEA3C7D9F3F}" authorId="{C7ADDFCB-5A8C-3D78-9390-428BE44C7CA8}" created="2023-11-29T21:42:52.377">
    <ac:deMkLst xmlns:ac="http://schemas.microsoft.com/office/drawing/2013/main/command">
      <pc:docMk xmlns:pc="http://schemas.microsoft.com/office/powerpoint/2013/main/command"/>
      <pc:sldMk xmlns:pc="http://schemas.microsoft.com/office/powerpoint/2013/main/command" cId="2922365795" sldId="256"/>
      <ac:spMk id="47" creationId="{9FE1D4CB-54D8-58F1-8DCB-CE269401E690}"/>
    </ac:deMkLst>
    <p188:txBody>
      <a:bodyPr/>
      <a:lstStyle/>
      <a:p>
        <a:r>
          <a:rPr lang="en-US"/>
          <a:t>It may be best to have a separate summary or conclusion heading so viewers can quickly get the takehome message</a:t>
        </a:r>
      </a:p>
    </p188:txBody>
  </p188:cm>
  <p188:cm id="{5A0E7900-AFD3-4DBB-ABB8-85244F4056C3}" authorId="{7EBC18BE-BE68-34E4-EA4D-94C7FBC22B87}" created="2023-11-30T16:11:29.598">
    <ac:txMkLst xmlns:ac="http://schemas.microsoft.com/office/drawing/2013/main/command">
      <pc:docMk xmlns:pc="http://schemas.microsoft.com/office/powerpoint/2013/main/command"/>
      <pc:sldMk xmlns:pc="http://schemas.microsoft.com/office/powerpoint/2013/main/command" cId="2922365795" sldId="256"/>
      <ac:spMk id="11" creationId="{BBE8FC83-5B7E-DCD2-2755-1A953069A108}"/>
      <ac:txMk cp="0" len="12">
        <ac:context len="762" hash="3881138587"/>
      </ac:txMk>
    </ac:txMkLst>
    <p188:pos x="7262781" y="1081600"/>
    <p188:txBody>
      <a:bodyPr/>
      <a:lstStyle/>
      <a:p>
        <a:r>
          <a:rPr lang="en-US"/>
          <a:t>Move this to top and distill down to 1-2 bullets of most important results. (Thanks Betty!)  Can use the spot currently devoted to the abstract for this</a:t>
        </a:r>
      </a:p>
    </p188:txBody>
  </p188:cm>
  <p188:cm id="{2616B09B-A6F5-447B-BF84-ADD7A48A9C50}" authorId="{7EBC18BE-BE68-34E4-EA4D-94C7FBC22B87}" created="2023-11-30T16:15:50.433">
    <ac:txMkLst xmlns:ac="http://schemas.microsoft.com/office/drawing/2013/main/command">
      <pc:docMk xmlns:pc="http://schemas.microsoft.com/office/powerpoint/2013/main/command"/>
      <pc:sldMk xmlns:pc="http://schemas.microsoft.com/office/powerpoint/2013/main/command" cId="2922365795" sldId="256"/>
      <ac:spMk id="11" creationId="{BBE8FC83-5B7E-DCD2-2755-1A953069A108}"/>
      <ac:txMk cp="0" len="12">
        <ac:context len="762" hash="3881138587"/>
      </ac:txMk>
    </ac:txMkLst>
    <p188:pos x="7262781" y="1081600"/>
    <p188:txBody>
      <a:bodyPr/>
      <a:lstStyle/>
      <a:p>
        <a:r>
          <a:rPr lang="en-US"/>
          <a:t>We don't need both Intro and Abstract. Put Abstract where the intro is.</a:t>
        </a:r>
      </a:p>
    </p188:txBody>
  </p188:cm>
  <p188:cm id="{A4E0A3A5-466A-40E9-BD21-8F5958155F72}" authorId="{7EBC18BE-BE68-34E4-EA4D-94C7FBC22B87}" created="2023-11-30T16:16:54.377">
    <ac:deMkLst xmlns:ac="http://schemas.microsoft.com/office/drawing/2013/main/command">
      <pc:docMk xmlns:pc="http://schemas.microsoft.com/office/powerpoint/2013/main/command"/>
      <pc:sldMk xmlns:pc="http://schemas.microsoft.com/office/powerpoint/2013/main/command" cId="2922365795" sldId="256"/>
      <ac:spMk id="51" creationId="{13935346-22D8-C3FC-DFB1-A931CA353126}"/>
    </ac:deMkLst>
    <p188:txBody>
      <a:bodyPr/>
      <a:lstStyle/>
      <a:p>
        <a:r>
          <a:rPr lang="en-US"/>
          <a:t>General comment: Bullet points &gt;&gt; than text.  As you edit down sections, think about the most important points and turn those into bullets</a:t>
        </a:r>
      </a:p>
    </p188:txBody>
  </p188:cm>
  <p188:cm id="{A4F7B4A3-DF28-435E-BD32-8FF2788EE2DD}" authorId="{7EBC18BE-BE68-34E4-EA4D-94C7FBC22B87}" created="2023-11-30T16:18:39.297">
    <ac:deMkLst xmlns:ac="http://schemas.microsoft.com/office/drawing/2013/main/command">
      <pc:docMk xmlns:pc="http://schemas.microsoft.com/office/powerpoint/2013/main/command"/>
      <pc:sldMk xmlns:pc="http://schemas.microsoft.com/office/powerpoint/2013/main/command" cId="2922365795" sldId="256"/>
      <ac:spMk id="51" creationId="{13935346-22D8-C3FC-DFB1-A931CA353126}"/>
    </ac:deMkLst>
    <p188:txBody>
      <a:bodyPr/>
      <a:lstStyle/>
      <a:p>
        <a:r>
          <a:rPr lang="en-US"/>
          <a:t>Will need official disclaimer.  Can get from Dale and/or technical information clearance SOP</a:t>
        </a:r>
      </a:p>
    </p188:txBody>
  </p188:cm>
  <p188:cm id="{12840D22-E72C-412E-93A9-1547B635874D}" authorId="{7EBC18BE-BE68-34E4-EA4D-94C7FBC22B87}" created="2023-11-30T16:21:35.861">
    <pc:sldMkLst xmlns:pc="http://schemas.microsoft.com/office/powerpoint/2013/main/command">
      <pc:docMk/>
      <pc:sldMk cId="2922365795" sldId="256"/>
    </pc:sldMkLst>
    <p188:txBody>
      <a:bodyPr/>
      <a:lstStyle/>
      <a:p>
        <a:r>
          <a:rPr lang="en-US"/>
          <a:t>Add in bar chart of relative biovolume.</a:t>
        </a:r>
      </a:p>
    </p188:txBody>
  </p188:cm>
  <p188:cm id="{6783B168-3D02-4673-9D2D-8DC4DED0C6D5}" authorId="{7EBC18BE-BE68-34E4-EA4D-94C7FBC22B87}" created="2023-11-30T16:22:06.590">
    <ac:txMkLst xmlns:ac="http://schemas.microsoft.com/office/drawing/2013/main/command">
      <pc:docMk xmlns:pc="http://schemas.microsoft.com/office/powerpoint/2013/main/command"/>
      <pc:sldMk xmlns:pc="http://schemas.microsoft.com/office/powerpoint/2013/main/command" cId="2922365795" sldId="256"/>
      <ac:spMk id="22" creationId="{932F44AA-7E7F-898A-CB5B-DEB31A277254}"/>
      <ac:txMk cp="347" len="90">
        <ac:context len="857" hash="2471653852"/>
      </ac:txMk>
    </ac:txMkLst>
    <p188:pos x="9942844" y="9262887"/>
    <p188:txBody>
      <a:bodyPr/>
      <a:lstStyle/>
      <a:p>
        <a:r>
          <a:rPr lang="en-US"/>
          <a:t>Add in Fig 1 from paper (the map)</a:t>
        </a:r>
      </a:p>
    </p188:txBody>
  </p188:cm>
  <p188:cm id="{CB164FAD-3A0B-4154-AD72-DD1AD645474D}" authorId="{7EBC18BE-BE68-34E4-EA4D-94C7FBC22B87}" created="2023-11-30T16:25:20.407">
    <pc:sldMkLst xmlns:pc="http://schemas.microsoft.com/office/powerpoint/2013/main/command">
      <pc:docMk/>
      <pc:sldMk cId="2922365795" sldId="256"/>
    </pc:sldMkLst>
    <p188:txBody>
      <a:bodyPr/>
      <a:lstStyle/>
      <a:p>
        <a:r>
          <a:rPr lang="en-US"/>
          <a:t>Yank this.  We don't really do a pond to pond comparison.</a:t>
        </a:r>
      </a:p>
    </p188:txBody>
  </p188:cm>
</p188:cmLst>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91840" y="5387342"/>
            <a:ext cx="37307520" cy="11460480"/>
          </a:xfrm>
        </p:spPr>
        <p:txBody>
          <a:bodyPr anchor="b"/>
          <a:lstStyle>
            <a:lvl1pPr algn="ctr">
              <a:defRPr sz="28800"/>
            </a:lvl1pPr>
          </a:lstStyle>
          <a:p>
            <a:r>
              <a:rPr lang="en-US"/>
              <a:t>Click to edit Master title style</a:t>
            </a:r>
            <a:endParaRPr lang="en-US" dirty="0"/>
          </a:p>
        </p:txBody>
      </p:sp>
      <p:sp>
        <p:nvSpPr>
          <p:cNvPr id="3" name="Subtitle 2"/>
          <p:cNvSpPr>
            <a:spLocks noGrp="1"/>
          </p:cNvSpPr>
          <p:nvPr>
            <p:ph type="subTitle" idx="1"/>
          </p:nvPr>
        </p:nvSpPr>
        <p:spPr>
          <a:xfrm>
            <a:off x="5486400" y="17289782"/>
            <a:ext cx="32918400" cy="7947658"/>
          </a:xfrm>
        </p:spPr>
        <p:txBody>
          <a:bodyPr/>
          <a:lstStyle>
            <a:lvl1pPr marL="0" indent="0" algn="ctr">
              <a:buNone/>
              <a:defRPr sz="11520"/>
            </a:lvl1pPr>
            <a:lvl2pPr marL="2194560" indent="0" algn="ctr">
              <a:buNone/>
              <a:defRPr sz="9600"/>
            </a:lvl2pPr>
            <a:lvl3pPr marL="4389120" indent="0" algn="ctr">
              <a:buNone/>
              <a:defRPr sz="8640"/>
            </a:lvl3pPr>
            <a:lvl4pPr marL="6583680" indent="0" algn="ctr">
              <a:buNone/>
              <a:defRPr sz="7680"/>
            </a:lvl4pPr>
            <a:lvl5pPr marL="8778240" indent="0" algn="ctr">
              <a:buNone/>
              <a:defRPr sz="7680"/>
            </a:lvl5pPr>
            <a:lvl6pPr marL="10972800" indent="0" algn="ctr">
              <a:buNone/>
              <a:defRPr sz="7680"/>
            </a:lvl6pPr>
            <a:lvl7pPr marL="13167360" indent="0" algn="ctr">
              <a:buNone/>
              <a:defRPr sz="7680"/>
            </a:lvl7pPr>
            <a:lvl8pPr marL="15361920" indent="0" algn="ctr">
              <a:buNone/>
              <a:defRPr sz="7680"/>
            </a:lvl8pPr>
            <a:lvl9pPr marL="17556480" indent="0" algn="ctr">
              <a:buNone/>
              <a:defRPr sz="768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6C5EF9D-FCEA-4C6E-98FF-7FD7CBCA9E9D}" type="datetimeFigureOut">
              <a:rPr lang="en-US" smtClean="0"/>
              <a:t>11/30/2023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3958A52-5CDD-4226-A5A0-C01C66C6BDD9}" type="slidenum">
              <a:rPr lang="en-US" smtClean="0"/>
              <a:t>‹#›</a:t>
            </a:fld>
            <a:endParaRPr lang="en-US"/>
          </a:p>
        </p:txBody>
      </p:sp>
    </p:spTree>
    <p:extLst>
      <p:ext uri="{BB962C8B-B14F-4D97-AF65-F5344CB8AC3E}">
        <p14:creationId xmlns:p14="http://schemas.microsoft.com/office/powerpoint/2010/main" val="1297414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6C5EF9D-FCEA-4C6E-98FF-7FD7CBCA9E9D}" type="datetimeFigureOut">
              <a:rPr lang="en-US" smtClean="0"/>
              <a:t>11/30/2023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3958A52-5CDD-4226-A5A0-C01C66C6BDD9}" type="slidenum">
              <a:rPr lang="en-US" smtClean="0"/>
              <a:t>‹#›</a:t>
            </a:fld>
            <a:endParaRPr lang="en-US"/>
          </a:p>
        </p:txBody>
      </p:sp>
    </p:spTree>
    <p:extLst>
      <p:ext uri="{BB962C8B-B14F-4D97-AF65-F5344CB8AC3E}">
        <p14:creationId xmlns:p14="http://schemas.microsoft.com/office/powerpoint/2010/main" val="28000387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409642" y="1752600"/>
            <a:ext cx="9464040" cy="2789682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017522" y="1752600"/>
            <a:ext cx="27843480" cy="2789682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6C5EF9D-FCEA-4C6E-98FF-7FD7CBCA9E9D}" type="datetimeFigureOut">
              <a:rPr lang="en-US" smtClean="0"/>
              <a:t>11/30/2023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3958A52-5CDD-4226-A5A0-C01C66C6BDD9}" type="slidenum">
              <a:rPr lang="en-US" smtClean="0"/>
              <a:t>‹#›</a:t>
            </a:fld>
            <a:endParaRPr lang="en-US"/>
          </a:p>
        </p:txBody>
      </p:sp>
    </p:spTree>
    <p:extLst>
      <p:ext uri="{BB962C8B-B14F-4D97-AF65-F5344CB8AC3E}">
        <p14:creationId xmlns:p14="http://schemas.microsoft.com/office/powerpoint/2010/main" val="1616596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6C5EF9D-FCEA-4C6E-98FF-7FD7CBCA9E9D}" type="datetimeFigureOut">
              <a:rPr lang="en-US" smtClean="0"/>
              <a:t>11/30/2023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3958A52-5CDD-4226-A5A0-C01C66C6BDD9}" type="slidenum">
              <a:rPr lang="en-US" smtClean="0"/>
              <a:t>‹#›</a:t>
            </a:fld>
            <a:endParaRPr lang="en-US"/>
          </a:p>
        </p:txBody>
      </p:sp>
    </p:spTree>
    <p:extLst>
      <p:ext uri="{BB962C8B-B14F-4D97-AF65-F5344CB8AC3E}">
        <p14:creationId xmlns:p14="http://schemas.microsoft.com/office/powerpoint/2010/main" val="1051817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994662" y="8206749"/>
            <a:ext cx="37856160" cy="13693138"/>
          </a:xfrm>
        </p:spPr>
        <p:txBody>
          <a:bodyPr anchor="b"/>
          <a:lstStyle>
            <a:lvl1pPr>
              <a:defRPr sz="28800"/>
            </a:lvl1pPr>
          </a:lstStyle>
          <a:p>
            <a:r>
              <a:rPr lang="en-US"/>
              <a:t>Click to edit Master title style</a:t>
            </a:r>
            <a:endParaRPr lang="en-US" dirty="0"/>
          </a:p>
        </p:txBody>
      </p:sp>
      <p:sp>
        <p:nvSpPr>
          <p:cNvPr id="3" name="Text Placeholder 2"/>
          <p:cNvSpPr>
            <a:spLocks noGrp="1"/>
          </p:cNvSpPr>
          <p:nvPr>
            <p:ph type="body" idx="1"/>
          </p:nvPr>
        </p:nvSpPr>
        <p:spPr>
          <a:xfrm>
            <a:off x="2994662" y="22029429"/>
            <a:ext cx="37856160" cy="7200898"/>
          </a:xfrm>
        </p:spPr>
        <p:txBody>
          <a:bodyPr/>
          <a:lstStyle>
            <a:lvl1pPr marL="0" indent="0">
              <a:buNone/>
              <a:defRPr sz="11520">
                <a:solidFill>
                  <a:schemeClr val="tx1"/>
                </a:solidFill>
              </a:defRPr>
            </a:lvl1pPr>
            <a:lvl2pPr marL="2194560" indent="0">
              <a:buNone/>
              <a:defRPr sz="9600">
                <a:solidFill>
                  <a:schemeClr val="tx1">
                    <a:tint val="75000"/>
                  </a:schemeClr>
                </a:solidFill>
              </a:defRPr>
            </a:lvl2pPr>
            <a:lvl3pPr marL="4389120" indent="0">
              <a:buNone/>
              <a:defRPr sz="8640">
                <a:solidFill>
                  <a:schemeClr val="tx1">
                    <a:tint val="75000"/>
                  </a:schemeClr>
                </a:solidFill>
              </a:defRPr>
            </a:lvl3pPr>
            <a:lvl4pPr marL="6583680" indent="0">
              <a:buNone/>
              <a:defRPr sz="7680">
                <a:solidFill>
                  <a:schemeClr val="tx1">
                    <a:tint val="75000"/>
                  </a:schemeClr>
                </a:solidFill>
              </a:defRPr>
            </a:lvl4pPr>
            <a:lvl5pPr marL="8778240" indent="0">
              <a:buNone/>
              <a:defRPr sz="7680">
                <a:solidFill>
                  <a:schemeClr val="tx1">
                    <a:tint val="75000"/>
                  </a:schemeClr>
                </a:solidFill>
              </a:defRPr>
            </a:lvl5pPr>
            <a:lvl6pPr marL="10972800" indent="0">
              <a:buNone/>
              <a:defRPr sz="7680">
                <a:solidFill>
                  <a:schemeClr val="tx1">
                    <a:tint val="75000"/>
                  </a:schemeClr>
                </a:solidFill>
              </a:defRPr>
            </a:lvl6pPr>
            <a:lvl7pPr marL="13167360" indent="0">
              <a:buNone/>
              <a:defRPr sz="7680">
                <a:solidFill>
                  <a:schemeClr val="tx1">
                    <a:tint val="75000"/>
                  </a:schemeClr>
                </a:solidFill>
              </a:defRPr>
            </a:lvl7pPr>
            <a:lvl8pPr marL="15361920" indent="0">
              <a:buNone/>
              <a:defRPr sz="7680">
                <a:solidFill>
                  <a:schemeClr val="tx1">
                    <a:tint val="75000"/>
                  </a:schemeClr>
                </a:solidFill>
              </a:defRPr>
            </a:lvl8pPr>
            <a:lvl9pPr marL="17556480" indent="0">
              <a:buNone/>
              <a:defRPr sz="7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6C5EF9D-FCEA-4C6E-98FF-7FD7CBCA9E9D}" type="datetimeFigureOut">
              <a:rPr lang="en-US" smtClean="0"/>
              <a:t>11/30/2023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3958A52-5CDD-4226-A5A0-C01C66C6BDD9}" type="slidenum">
              <a:rPr lang="en-US" smtClean="0"/>
              <a:t>‹#›</a:t>
            </a:fld>
            <a:endParaRPr lang="en-US"/>
          </a:p>
        </p:txBody>
      </p:sp>
    </p:spTree>
    <p:extLst>
      <p:ext uri="{BB962C8B-B14F-4D97-AF65-F5344CB8AC3E}">
        <p14:creationId xmlns:p14="http://schemas.microsoft.com/office/powerpoint/2010/main" val="12285620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017520" y="8763000"/>
            <a:ext cx="18653760" cy="208864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22219920" y="8763000"/>
            <a:ext cx="18653760" cy="208864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6C5EF9D-FCEA-4C6E-98FF-7FD7CBCA9E9D}" type="datetimeFigureOut">
              <a:rPr lang="en-US" smtClean="0"/>
              <a:t>11/30/2023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3958A52-5CDD-4226-A5A0-C01C66C6BDD9}" type="slidenum">
              <a:rPr lang="en-US" smtClean="0"/>
              <a:t>‹#›</a:t>
            </a:fld>
            <a:endParaRPr lang="en-US"/>
          </a:p>
        </p:txBody>
      </p:sp>
    </p:spTree>
    <p:extLst>
      <p:ext uri="{BB962C8B-B14F-4D97-AF65-F5344CB8AC3E}">
        <p14:creationId xmlns:p14="http://schemas.microsoft.com/office/powerpoint/2010/main" val="7553718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023237" y="1752607"/>
            <a:ext cx="37856160" cy="6362702"/>
          </a:xfrm>
        </p:spPr>
        <p:txBody>
          <a:bodyPr/>
          <a:lstStyle/>
          <a:p>
            <a:r>
              <a:rPr lang="en-US"/>
              <a:t>Click to edit Master title style</a:t>
            </a:r>
            <a:endParaRPr lang="en-US" dirty="0"/>
          </a:p>
        </p:txBody>
      </p:sp>
      <p:sp>
        <p:nvSpPr>
          <p:cNvPr id="3" name="Text Placeholder 2"/>
          <p:cNvSpPr>
            <a:spLocks noGrp="1"/>
          </p:cNvSpPr>
          <p:nvPr>
            <p:ph type="body" idx="1"/>
          </p:nvPr>
        </p:nvSpPr>
        <p:spPr>
          <a:xfrm>
            <a:off x="3023242" y="8069582"/>
            <a:ext cx="18568032"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Click to edit Master text styles</a:t>
            </a:r>
          </a:p>
        </p:txBody>
      </p:sp>
      <p:sp>
        <p:nvSpPr>
          <p:cNvPr id="4" name="Content Placeholder 3"/>
          <p:cNvSpPr>
            <a:spLocks noGrp="1"/>
          </p:cNvSpPr>
          <p:nvPr>
            <p:ph sz="half" idx="2"/>
          </p:nvPr>
        </p:nvSpPr>
        <p:spPr>
          <a:xfrm>
            <a:off x="3023242" y="12024360"/>
            <a:ext cx="18568032" cy="176860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22219922" y="8069582"/>
            <a:ext cx="18659477"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Click to edit Master text styles</a:t>
            </a:r>
          </a:p>
        </p:txBody>
      </p:sp>
      <p:sp>
        <p:nvSpPr>
          <p:cNvPr id="6" name="Content Placeholder 5"/>
          <p:cNvSpPr>
            <a:spLocks noGrp="1"/>
          </p:cNvSpPr>
          <p:nvPr>
            <p:ph sz="quarter" idx="4"/>
          </p:nvPr>
        </p:nvSpPr>
        <p:spPr>
          <a:xfrm>
            <a:off x="22219922" y="12024360"/>
            <a:ext cx="18659477" cy="176860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6C5EF9D-FCEA-4C6E-98FF-7FD7CBCA9E9D}" type="datetimeFigureOut">
              <a:rPr lang="en-US" smtClean="0"/>
              <a:t>11/30/2023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3958A52-5CDD-4226-A5A0-C01C66C6BDD9}" type="slidenum">
              <a:rPr lang="en-US" smtClean="0"/>
              <a:t>‹#›</a:t>
            </a:fld>
            <a:endParaRPr lang="en-US"/>
          </a:p>
        </p:txBody>
      </p:sp>
    </p:spTree>
    <p:extLst>
      <p:ext uri="{BB962C8B-B14F-4D97-AF65-F5344CB8AC3E}">
        <p14:creationId xmlns:p14="http://schemas.microsoft.com/office/powerpoint/2010/main" val="3129596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6C5EF9D-FCEA-4C6E-98FF-7FD7CBCA9E9D}" type="datetimeFigureOut">
              <a:rPr lang="en-US" smtClean="0"/>
              <a:t>11/30/2023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3958A52-5CDD-4226-A5A0-C01C66C6BDD9}" type="slidenum">
              <a:rPr lang="en-US" smtClean="0"/>
              <a:t>‹#›</a:t>
            </a:fld>
            <a:endParaRPr lang="en-US"/>
          </a:p>
        </p:txBody>
      </p:sp>
    </p:spTree>
    <p:extLst>
      <p:ext uri="{BB962C8B-B14F-4D97-AF65-F5344CB8AC3E}">
        <p14:creationId xmlns:p14="http://schemas.microsoft.com/office/powerpoint/2010/main" val="34826599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6C5EF9D-FCEA-4C6E-98FF-7FD7CBCA9E9D}" type="datetimeFigureOut">
              <a:rPr lang="en-US" smtClean="0"/>
              <a:t>11/30/2023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3958A52-5CDD-4226-A5A0-C01C66C6BDD9}" type="slidenum">
              <a:rPr lang="en-US" smtClean="0"/>
              <a:t>‹#›</a:t>
            </a:fld>
            <a:endParaRPr lang="en-US"/>
          </a:p>
        </p:txBody>
      </p:sp>
    </p:spTree>
    <p:extLst>
      <p:ext uri="{BB962C8B-B14F-4D97-AF65-F5344CB8AC3E}">
        <p14:creationId xmlns:p14="http://schemas.microsoft.com/office/powerpoint/2010/main" val="36242421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194560"/>
            <a:ext cx="14156054" cy="7680960"/>
          </a:xfrm>
        </p:spPr>
        <p:txBody>
          <a:bodyPr anchor="b"/>
          <a:lstStyle>
            <a:lvl1pPr>
              <a:defRPr sz="15360"/>
            </a:lvl1pPr>
          </a:lstStyle>
          <a:p>
            <a:r>
              <a:rPr lang="en-US"/>
              <a:t>Click to edit Master title style</a:t>
            </a:r>
            <a:endParaRPr lang="en-US" dirty="0"/>
          </a:p>
        </p:txBody>
      </p:sp>
      <p:sp>
        <p:nvSpPr>
          <p:cNvPr id="3" name="Content Placeholder 2"/>
          <p:cNvSpPr>
            <a:spLocks noGrp="1"/>
          </p:cNvSpPr>
          <p:nvPr>
            <p:ph idx="1"/>
          </p:nvPr>
        </p:nvSpPr>
        <p:spPr>
          <a:xfrm>
            <a:off x="18659477" y="4739647"/>
            <a:ext cx="22219920" cy="23393400"/>
          </a:xfrm>
        </p:spPr>
        <p:txBody>
          <a:bodyPr/>
          <a:lstStyle>
            <a:lvl1pPr>
              <a:defRPr sz="15360"/>
            </a:lvl1pPr>
            <a:lvl2pPr>
              <a:defRPr sz="13440"/>
            </a:lvl2pPr>
            <a:lvl3pPr>
              <a:defRPr sz="11520"/>
            </a:lvl3pPr>
            <a:lvl4pPr>
              <a:defRPr sz="9600"/>
            </a:lvl4pPr>
            <a:lvl5pPr>
              <a:defRPr sz="9600"/>
            </a:lvl5pPr>
            <a:lvl6pPr>
              <a:defRPr sz="9600"/>
            </a:lvl6pPr>
            <a:lvl7pPr>
              <a:defRPr sz="9600"/>
            </a:lvl7pPr>
            <a:lvl8pPr>
              <a:defRPr sz="9600"/>
            </a:lvl8pPr>
            <a:lvl9pPr>
              <a:defRPr sz="9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023237" y="9875520"/>
            <a:ext cx="14156054"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Click to edit Master text styles</a:t>
            </a:r>
          </a:p>
        </p:txBody>
      </p:sp>
      <p:sp>
        <p:nvSpPr>
          <p:cNvPr id="5" name="Date Placeholder 4"/>
          <p:cNvSpPr>
            <a:spLocks noGrp="1"/>
          </p:cNvSpPr>
          <p:nvPr>
            <p:ph type="dt" sz="half" idx="10"/>
          </p:nvPr>
        </p:nvSpPr>
        <p:spPr/>
        <p:txBody>
          <a:bodyPr/>
          <a:lstStyle/>
          <a:p>
            <a:fld id="{76C5EF9D-FCEA-4C6E-98FF-7FD7CBCA9E9D}" type="datetimeFigureOut">
              <a:rPr lang="en-US" smtClean="0"/>
              <a:t>11/30/2023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3958A52-5CDD-4226-A5A0-C01C66C6BDD9}" type="slidenum">
              <a:rPr lang="en-US" smtClean="0"/>
              <a:t>‹#›</a:t>
            </a:fld>
            <a:endParaRPr lang="en-US"/>
          </a:p>
        </p:txBody>
      </p:sp>
    </p:spTree>
    <p:extLst>
      <p:ext uri="{BB962C8B-B14F-4D97-AF65-F5344CB8AC3E}">
        <p14:creationId xmlns:p14="http://schemas.microsoft.com/office/powerpoint/2010/main" val="17508207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194560"/>
            <a:ext cx="14156054" cy="7680960"/>
          </a:xfrm>
        </p:spPr>
        <p:txBody>
          <a:bodyPr anchor="b"/>
          <a:lstStyle>
            <a:lvl1pPr>
              <a:defRPr sz="15360"/>
            </a:lvl1pPr>
          </a:lstStyle>
          <a:p>
            <a:r>
              <a:rPr lang="en-US"/>
              <a:t>Click to edit Master title style</a:t>
            </a:r>
            <a:endParaRPr lang="en-US" dirty="0"/>
          </a:p>
        </p:txBody>
      </p:sp>
      <p:sp>
        <p:nvSpPr>
          <p:cNvPr id="3" name="Picture Placeholder 2"/>
          <p:cNvSpPr>
            <a:spLocks noGrp="1" noChangeAspect="1"/>
          </p:cNvSpPr>
          <p:nvPr>
            <p:ph type="pic" idx="1"/>
          </p:nvPr>
        </p:nvSpPr>
        <p:spPr>
          <a:xfrm>
            <a:off x="18659477" y="4739647"/>
            <a:ext cx="22219920" cy="23393400"/>
          </a:xfrm>
        </p:spPr>
        <p:txBody>
          <a:bodyPr anchor="t"/>
          <a:lstStyle>
            <a:lvl1pPr marL="0" indent="0">
              <a:buNone/>
              <a:defRPr sz="15360"/>
            </a:lvl1pPr>
            <a:lvl2pPr marL="2194560" indent="0">
              <a:buNone/>
              <a:defRPr sz="13440"/>
            </a:lvl2pPr>
            <a:lvl3pPr marL="4389120" indent="0">
              <a:buNone/>
              <a:defRPr sz="11520"/>
            </a:lvl3pPr>
            <a:lvl4pPr marL="6583680" indent="0">
              <a:buNone/>
              <a:defRPr sz="9600"/>
            </a:lvl4pPr>
            <a:lvl5pPr marL="8778240" indent="0">
              <a:buNone/>
              <a:defRPr sz="9600"/>
            </a:lvl5pPr>
            <a:lvl6pPr marL="10972800" indent="0">
              <a:buNone/>
              <a:defRPr sz="9600"/>
            </a:lvl6pPr>
            <a:lvl7pPr marL="13167360" indent="0">
              <a:buNone/>
              <a:defRPr sz="9600"/>
            </a:lvl7pPr>
            <a:lvl8pPr marL="15361920" indent="0">
              <a:buNone/>
              <a:defRPr sz="9600"/>
            </a:lvl8pPr>
            <a:lvl9pPr marL="17556480" indent="0">
              <a:buNone/>
              <a:defRPr sz="9600"/>
            </a:lvl9pPr>
          </a:lstStyle>
          <a:p>
            <a:r>
              <a:rPr lang="en-US"/>
              <a:t>Click icon to add picture</a:t>
            </a:r>
            <a:endParaRPr lang="en-US" dirty="0"/>
          </a:p>
        </p:txBody>
      </p:sp>
      <p:sp>
        <p:nvSpPr>
          <p:cNvPr id="4" name="Text Placeholder 3"/>
          <p:cNvSpPr>
            <a:spLocks noGrp="1"/>
          </p:cNvSpPr>
          <p:nvPr>
            <p:ph type="body" sz="half" idx="2"/>
          </p:nvPr>
        </p:nvSpPr>
        <p:spPr>
          <a:xfrm>
            <a:off x="3023237" y="9875520"/>
            <a:ext cx="14156054"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Click to edit Master text styles</a:t>
            </a:r>
          </a:p>
        </p:txBody>
      </p:sp>
      <p:sp>
        <p:nvSpPr>
          <p:cNvPr id="5" name="Date Placeholder 4"/>
          <p:cNvSpPr>
            <a:spLocks noGrp="1"/>
          </p:cNvSpPr>
          <p:nvPr>
            <p:ph type="dt" sz="half" idx="10"/>
          </p:nvPr>
        </p:nvSpPr>
        <p:spPr/>
        <p:txBody>
          <a:bodyPr/>
          <a:lstStyle/>
          <a:p>
            <a:fld id="{76C5EF9D-FCEA-4C6E-98FF-7FD7CBCA9E9D}" type="datetimeFigureOut">
              <a:rPr lang="en-US" smtClean="0"/>
              <a:t>11/30/2023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3958A52-5CDD-4226-A5A0-C01C66C6BDD9}" type="slidenum">
              <a:rPr lang="en-US" smtClean="0"/>
              <a:t>‹#›</a:t>
            </a:fld>
            <a:endParaRPr lang="en-US"/>
          </a:p>
        </p:txBody>
      </p:sp>
    </p:spTree>
    <p:extLst>
      <p:ext uri="{BB962C8B-B14F-4D97-AF65-F5344CB8AC3E}">
        <p14:creationId xmlns:p14="http://schemas.microsoft.com/office/powerpoint/2010/main" val="21724449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17520" y="1752607"/>
            <a:ext cx="37856160" cy="636270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3017520" y="8763000"/>
            <a:ext cx="37856160" cy="2088642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3017520" y="30510487"/>
            <a:ext cx="9875520" cy="1752600"/>
          </a:xfrm>
          <a:prstGeom prst="rect">
            <a:avLst/>
          </a:prstGeom>
        </p:spPr>
        <p:txBody>
          <a:bodyPr vert="horz" lIns="91440" tIns="45720" rIns="91440" bIns="45720" rtlCol="0" anchor="ctr"/>
          <a:lstStyle>
            <a:lvl1pPr algn="l">
              <a:defRPr sz="5760">
                <a:solidFill>
                  <a:schemeClr val="tx1">
                    <a:tint val="75000"/>
                  </a:schemeClr>
                </a:solidFill>
              </a:defRPr>
            </a:lvl1pPr>
          </a:lstStyle>
          <a:p>
            <a:fld id="{76C5EF9D-FCEA-4C6E-98FF-7FD7CBCA9E9D}" type="datetimeFigureOut">
              <a:rPr lang="en-US" smtClean="0"/>
              <a:t>11/30/2023</a:t>
            </a:fld>
            <a:endParaRPr lang="en-US"/>
          </a:p>
        </p:txBody>
      </p:sp>
      <p:sp>
        <p:nvSpPr>
          <p:cNvPr id="5" name="Footer Placeholder 4"/>
          <p:cNvSpPr>
            <a:spLocks noGrp="1"/>
          </p:cNvSpPr>
          <p:nvPr>
            <p:ph type="ftr" sz="quarter" idx="3"/>
          </p:nvPr>
        </p:nvSpPr>
        <p:spPr>
          <a:xfrm>
            <a:off x="14538960" y="30510487"/>
            <a:ext cx="14813280" cy="1752600"/>
          </a:xfrm>
          <a:prstGeom prst="rect">
            <a:avLst/>
          </a:prstGeom>
        </p:spPr>
        <p:txBody>
          <a:bodyPr vert="horz" lIns="91440" tIns="45720" rIns="91440" bIns="45720" rtlCol="0" anchor="ctr"/>
          <a:lstStyle>
            <a:lvl1pPr algn="ctr">
              <a:defRPr sz="576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0998160" y="30510487"/>
            <a:ext cx="9875520" cy="1752600"/>
          </a:xfrm>
          <a:prstGeom prst="rect">
            <a:avLst/>
          </a:prstGeom>
        </p:spPr>
        <p:txBody>
          <a:bodyPr vert="horz" lIns="91440" tIns="45720" rIns="91440" bIns="45720" rtlCol="0" anchor="ctr"/>
          <a:lstStyle>
            <a:lvl1pPr algn="r">
              <a:defRPr sz="5760">
                <a:solidFill>
                  <a:schemeClr val="tx1">
                    <a:tint val="75000"/>
                  </a:schemeClr>
                </a:solidFill>
              </a:defRPr>
            </a:lvl1pPr>
          </a:lstStyle>
          <a:p>
            <a:fld id="{43958A52-5CDD-4226-A5A0-C01C66C6BDD9}" type="slidenum">
              <a:rPr lang="en-US" smtClean="0"/>
              <a:t>‹#›</a:t>
            </a:fld>
            <a:endParaRPr lang="en-US"/>
          </a:p>
        </p:txBody>
      </p:sp>
    </p:spTree>
    <p:extLst>
      <p:ext uri="{BB962C8B-B14F-4D97-AF65-F5344CB8AC3E}">
        <p14:creationId xmlns:p14="http://schemas.microsoft.com/office/powerpoint/2010/main" val="4249457830"/>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4389120" rtl="0" eaLnBrk="1" latinLnBrk="0" hangingPunct="1">
        <a:lnSpc>
          <a:spcPct val="90000"/>
        </a:lnSpc>
        <a:spcBef>
          <a:spcPct val="0"/>
        </a:spcBef>
        <a:buNone/>
        <a:defRPr sz="21120" kern="1200">
          <a:solidFill>
            <a:schemeClr val="tx1"/>
          </a:solidFill>
          <a:latin typeface="+mj-lt"/>
          <a:ea typeface="+mj-ea"/>
          <a:cs typeface="+mj-cs"/>
        </a:defRPr>
      </a:lvl1pPr>
    </p:titleStyle>
    <p:bodyStyle>
      <a:lvl1pPr marL="1097280" indent="-1097280" algn="l" defTabSz="4389120" rtl="0" eaLnBrk="1" latinLnBrk="0" hangingPunct="1">
        <a:lnSpc>
          <a:spcPct val="90000"/>
        </a:lnSpc>
        <a:spcBef>
          <a:spcPts val="4800"/>
        </a:spcBef>
        <a:buFont typeface="Arial" panose="020B0604020202020204" pitchFamily="34" charset="0"/>
        <a:buChar char="•"/>
        <a:defRPr sz="13440" kern="1200">
          <a:solidFill>
            <a:schemeClr val="tx1"/>
          </a:solidFill>
          <a:latin typeface="+mn-lt"/>
          <a:ea typeface="+mn-ea"/>
          <a:cs typeface="+mn-cs"/>
        </a:defRPr>
      </a:lvl1pPr>
      <a:lvl2pPr marL="3291840" indent="-1097280" algn="l" defTabSz="4389120" rtl="0" eaLnBrk="1" latinLnBrk="0" hangingPunct="1">
        <a:lnSpc>
          <a:spcPct val="90000"/>
        </a:lnSpc>
        <a:spcBef>
          <a:spcPts val="2400"/>
        </a:spcBef>
        <a:buFont typeface="Arial" panose="020B0604020202020204" pitchFamily="34" charset="0"/>
        <a:buChar char="•"/>
        <a:defRPr sz="11520" kern="1200">
          <a:solidFill>
            <a:schemeClr val="tx1"/>
          </a:solidFill>
          <a:latin typeface="+mn-lt"/>
          <a:ea typeface="+mn-ea"/>
          <a:cs typeface="+mn-cs"/>
        </a:defRPr>
      </a:lvl2pPr>
      <a:lvl3pPr marL="5486400" indent="-1097280" algn="l" defTabSz="4389120" rtl="0" eaLnBrk="1" latinLnBrk="0" hangingPunct="1">
        <a:lnSpc>
          <a:spcPct val="90000"/>
        </a:lnSpc>
        <a:spcBef>
          <a:spcPts val="2400"/>
        </a:spcBef>
        <a:buFont typeface="Arial" panose="020B0604020202020204" pitchFamily="34" charset="0"/>
        <a:buChar char="•"/>
        <a:defRPr sz="9600" kern="1200">
          <a:solidFill>
            <a:schemeClr val="tx1"/>
          </a:solidFill>
          <a:latin typeface="+mn-lt"/>
          <a:ea typeface="+mn-ea"/>
          <a:cs typeface="+mn-cs"/>
        </a:defRPr>
      </a:lvl3pPr>
      <a:lvl4pPr marL="76809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4pPr>
      <a:lvl5pPr marL="987552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p:bodyStyle>
    <p:otherStyle>
      <a:defPPr>
        <a:defRPr lang="en-US"/>
      </a:defPPr>
      <a:lvl1pPr marL="0" algn="l" defTabSz="4389120" rtl="0" eaLnBrk="1" latinLnBrk="0" hangingPunct="1">
        <a:defRPr sz="8640" kern="1200">
          <a:solidFill>
            <a:schemeClr val="tx1"/>
          </a:solidFill>
          <a:latin typeface="+mn-lt"/>
          <a:ea typeface="+mn-ea"/>
          <a:cs typeface="+mn-cs"/>
        </a:defRPr>
      </a:lvl1pPr>
      <a:lvl2pPr marL="2194560" algn="l" defTabSz="4389120" rtl="0" eaLnBrk="1" latinLnBrk="0" hangingPunct="1">
        <a:defRPr sz="8640" kern="1200">
          <a:solidFill>
            <a:schemeClr val="tx1"/>
          </a:solidFill>
          <a:latin typeface="+mn-lt"/>
          <a:ea typeface="+mn-ea"/>
          <a:cs typeface="+mn-cs"/>
        </a:defRPr>
      </a:lvl2pPr>
      <a:lvl3pPr marL="4389120" algn="l" defTabSz="4389120" rtl="0" eaLnBrk="1" latinLnBrk="0" hangingPunct="1">
        <a:defRPr sz="8640" kern="1200">
          <a:solidFill>
            <a:schemeClr val="tx1"/>
          </a:solidFill>
          <a:latin typeface="+mn-lt"/>
          <a:ea typeface="+mn-ea"/>
          <a:cs typeface="+mn-cs"/>
        </a:defRPr>
      </a:lvl3pPr>
      <a:lvl4pPr marL="6583680" algn="l" defTabSz="4389120" rtl="0" eaLnBrk="1" latinLnBrk="0" hangingPunct="1">
        <a:defRPr sz="8640" kern="1200">
          <a:solidFill>
            <a:schemeClr val="tx1"/>
          </a:solidFill>
          <a:latin typeface="+mn-lt"/>
          <a:ea typeface="+mn-ea"/>
          <a:cs typeface="+mn-cs"/>
        </a:defRPr>
      </a:lvl4pPr>
      <a:lvl5pPr marL="8778240" algn="l" defTabSz="4389120" rtl="0" eaLnBrk="1" latinLnBrk="0" hangingPunct="1">
        <a:defRPr sz="8640" kern="1200">
          <a:solidFill>
            <a:schemeClr val="tx1"/>
          </a:solidFill>
          <a:latin typeface="+mn-lt"/>
          <a:ea typeface="+mn-ea"/>
          <a:cs typeface="+mn-cs"/>
        </a:defRPr>
      </a:lvl5pPr>
      <a:lvl6pPr marL="10972800" algn="l" defTabSz="4389120" rtl="0" eaLnBrk="1" latinLnBrk="0" hangingPunct="1">
        <a:defRPr sz="8640" kern="1200">
          <a:solidFill>
            <a:schemeClr val="tx1"/>
          </a:solidFill>
          <a:latin typeface="+mn-lt"/>
          <a:ea typeface="+mn-ea"/>
          <a:cs typeface="+mn-cs"/>
        </a:defRPr>
      </a:lvl6pPr>
      <a:lvl7pPr marL="13167360" algn="l" defTabSz="4389120" rtl="0" eaLnBrk="1" latinLnBrk="0" hangingPunct="1">
        <a:defRPr sz="8640" kern="1200">
          <a:solidFill>
            <a:schemeClr val="tx1"/>
          </a:solidFill>
          <a:latin typeface="+mn-lt"/>
          <a:ea typeface="+mn-ea"/>
          <a:cs typeface="+mn-cs"/>
        </a:defRPr>
      </a:lvl7pPr>
      <a:lvl8pPr marL="15361920" algn="l" defTabSz="4389120" rtl="0" eaLnBrk="1" latinLnBrk="0" hangingPunct="1">
        <a:defRPr sz="8640" kern="1200">
          <a:solidFill>
            <a:schemeClr val="tx1"/>
          </a:solidFill>
          <a:latin typeface="+mn-lt"/>
          <a:ea typeface="+mn-ea"/>
          <a:cs typeface="+mn-cs"/>
        </a:defRPr>
      </a:lvl8pPr>
      <a:lvl9pPr marL="17556480" algn="l" defTabSz="4389120" rtl="0" eaLnBrk="1" latinLnBrk="0" hangingPunct="1">
        <a:defRPr sz="864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microsoft.com/office/2018/10/relationships/comments" Target="../comments/modernComment_100_AE2FC363.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AD6C163-C701-A68A-40CE-58B7458962A3}"/>
              </a:ext>
            </a:extLst>
          </p:cNvPr>
          <p:cNvSpPr/>
          <p:nvPr/>
        </p:nvSpPr>
        <p:spPr>
          <a:xfrm>
            <a:off x="0" y="0"/>
            <a:ext cx="43891200" cy="5748701"/>
          </a:xfrm>
          <a:prstGeom prst="rect">
            <a:avLst/>
          </a:prstGeom>
          <a:gradFill>
            <a:gsLst>
              <a:gs pos="35000">
                <a:schemeClr val="accent6">
                  <a:lumMod val="75000"/>
                </a:schemeClr>
              </a:gs>
              <a:gs pos="67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98F44502-3B00-751C-E7D7-C1053687B091}"/>
              </a:ext>
            </a:extLst>
          </p:cNvPr>
          <p:cNvSpPr txBox="1"/>
          <p:nvPr/>
        </p:nvSpPr>
        <p:spPr>
          <a:xfrm>
            <a:off x="4206240" y="262236"/>
            <a:ext cx="39684960" cy="8290346"/>
          </a:xfrm>
          <a:prstGeom prst="rect">
            <a:avLst/>
          </a:prstGeom>
          <a:noFill/>
          <a:effectLst/>
        </p:spPr>
        <p:txBody>
          <a:bodyPr wrap="square" rtlCol="0">
            <a:spAutoFit/>
          </a:bodyPr>
          <a:lstStyle/>
          <a:p>
            <a:pPr algn="r"/>
            <a:r>
              <a:rPr lang="en-US" sz="66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Comparing fluorometric methods (in-vivo vs extracted) for </a:t>
            </a:r>
            <a:r>
              <a:rPr lang="en-US" sz="6600" b="1"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cyanoHAB</a:t>
            </a:r>
            <a:r>
              <a:rPr lang="en-US" sz="66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monitoring in six Rhode Island ponds</a:t>
            </a:r>
          </a:p>
          <a:p>
            <a:pPr algn="r"/>
            <a:endParaRPr lang="en-US" sz="6400"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endParaRPr>
          </a:p>
          <a:p>
            <a:pPr algn="r"/>
            <a:r>
              <a:rPr lang="en-US" sz="4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Jakob Stankoski</a:t>
            </a:r>
            <a:r>
              <a:rPr lang="en-US" sz="4400" baseline="30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1</a:t>
            </a:r>
            <a:r>
              <a:rPr lang="en-US" sz="4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Stephen Shivers</a:t>
            </a:r>
            <a:r>
              <a:rPr lang="en-US" sz="4400" baseline="30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2</a:t>
            </a:r>
            <a:r>
              <a:rPr lang="en-US" sz="4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Jeff Hollister</a:t>
            </a:r>
            <a:r>
              <a:rPr lang="en-US" sz="4400" baseline="30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2</a:t>
            </a:r>
            <a:r>
              <a:rPr lang="en-US" sz="4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Sophie Fournier</a:t>
            </a:r>
            <a:r>
              <a:rPr lang="en-US" sz="4400" baseline="30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3</a:t>
            </a:r>
            <a:r>
              <a:rPr lang="en-US" sz="4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and Betty Kreakie</a:t>
            </a:r>
            <a:r>
              <a:rPr lang="en-US" sz="4400" baseline="30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2</a:t>
            </a:r>
            <a:endParaRPr lang="en-US" sz="4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algn="r"/>
            <a:endParaRPr lang="en-US" sz="4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marR="0" algn="r">
              <a:lnSpc>
                <a:spcPct val="107000"/>
              </a:lnSpc>
              <a:spcBef>
                <a:spcPts val="0"/>
              </a:spcBef>
              <a:spcAft>
                <a:spcPts val="0"/>
              </a:spcAft>
            </a:pPr>
            <a:r>
              <a:rPr lang="en-US" sz="3200" baseline="30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1</a:t>
            </a:r>
            <a:r>
              <a:rPr lang="en-US" sz="32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ORAU Atlantic Coastal Environmental Sciences Division, Narragansett, RI, 02882</a:t>
            </a:r>
          </a:p>
          <a:p>
            <a:pPr marL="0" marR="0" algn="r">
              <a:lnSpc>
                <a:spcPct val="107000"/>
              </a:lnSpc>
              <a:spcBef>
                <a:spcPts val="0"/>
              </a:spcBef>
              <a:spcAft>
                <a:spcPts val="0"/>
              </a:spcAft>
            </a:pPr>
            <a:r>
              <a:rPr lang="en-US" sz="3200" baseline="30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2</a:t>
            </a:r>
            <a:r>
              <a:rPr lang="en-US" sz="32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USEPA Atlantic Coastal Environmental Sciences Division, Narragansett, RI, 02882</a:t>
            </a:r>
          </a:p>
          <a:p>
            <a:pPr marL="0" marR="0" algn="r">
              <a:lnSpc>
                <a:spcPct val="107000"/>
              </a:lnSpc>
              <a:spcBef>
                <a:spcPts val="0"/>
              </a:spcBef>
              <a:spcAft>
                <a:spcPts val="0"/>
              </a:spcAft>
            </a:pPr>
            <a:r>
              <a:rPr lang="en-US" sz="3200" baseline="30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3</a:t>
            </a:r>
            <a:r>
              <a:rPr lang="en-US" sz="32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Unaffiliated (Former ORAU ACESD</a:t>
            </a:r>
            <a:r>
              <a:rPr lang="en-US" sz="32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a:t>
            </a:r>
          </a:p>
          <a:p>
            <a:pPr algn="r"/>
            <a:endParaRPr lang="en-US" sz="4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algn="r"/>
            <a:r>
              <a:rPr lang="en-US" sz="4400" baseline="30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2</a:t>
            </a:r>
            <a:endParaRPr lang="en-US" sz="4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algn="r"/>
            <a:endParaRPr lang="en-US" sz="4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endParaRPr lang="en-US" sz="8000" dirty="0">
              <a:solidFill>
                <a:schemeClr val="bg1"/>
              </a:solidFill>
            </a:endParaRPr>
          </a:p>
        </p:txBody>
      </p:sp>
      <p:pic>
        <p:nvPicPr>
          <p:cNvPr id="7" name="Picture 6">
            <a:extLst>
              <a:ext uri="{FF2B5EF4-FFF2-40B4-BE49-F238E27FC236}">
                <a16:creationId xmlns:a16="http://schemas.microsoft.com/office/drawing/2014/main" id="{8DC8E8AB-1610-8AFC-668C-7F2A55AFAFF0}"/>
              </a:ext>
            </a:extLst>
          </p:cNvPr>
          <p:cNvPicPr>
            <a:picLocks noChangeAspect="1"/>
          </p:cNvPicPr>
          <p:nvPr/>
        </p:nvPicPr>
        <p:blipFill>
          <a:blip r:embed="rId3"/>
          <a:stretch>
            <a:fillRect/>
          </a:stretch>
        </p:blipFill>
        <p:spPr>
          <a:xfrm>
            <a:off x="359396" y="674636"/>
            <a:ext cx="6590044" cy="2858356"/>
          </a:xfrm>
          <a:prstGeom prst="rect">
            <a:avLst/>
          </a:prstGeom>
        </p:spPr>
      </p:pic>
      <p:sp>
        <p:nvSpPr>
          <p:cNvPr id="8" name="Rectangle 7">
            <a:extLst>
              <a:ext uri="{FF2B5EF4-FFF2-40B4-BE49-F238E27FC236}">
                <a16:creationId xmlns:a16="http://schemas.microsoft.com/office/drawing/2014/main" id="{F6A7494C-463D-4753-DF89-3CA3F53A7BCA}"/>
              </a:ext>
            </a:extLst>
          </p:cNvPr>
          <p:cNvSpPr/>
          <p:nvPr/>
        </p:nvSpPr>
        <p:spPr>
          <a:xfrm>
            <a:off x="0" y="5744192"/>
            <a:ext cx="43891200" cy="2717420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0DA7397B-0610-85E9-C678-E55CAF90BE43}"/>
              </a:ext>
            </a:extLst>
          </p:cNvPr>
          <p:cNvSpPr txBox="1"/>
          <p:nvPr/>
        </p:nvSpPr>
        <p:spPr>
          <a:xfrm>
            <a:off x="3838889" y="4580696"/>
            <a:ext cx="39646664" cy="8679299"/>
          </a:xfrm>
          <a:prstGeom prst="rect">
            <a:avLst/>
          </a:prstGeom>
          <a:noFill/>
        </p:spPr>
        <p:txBody>
          <a:bodyPr wrap="square" rtlCol="0">
            <a:spAutoFit/>
          </a:bodyPr>
          <a:lstStyle/>
          <a:p>
            <a:pPr algn="ctr"/>
            <a:endParaRPr lang="en-US" sz="4800" dirty="0">
              <a:solidFill>
                <a:schemeClr val="accent1">
                  <a:lumMod val="50000"/>
                </a:schemeClr>
              </a:solidFill>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endParaRPr lang="en-US" sz="2400" dirty="0">
              <a:latin typeface="Times New Roman" panose="02020603050405020304" pitchFamily="18" charset="0"/>
              <a:cs typeface="Times New Roman" panose="02020603050405020304" pitchFamily="18" charset="0"/>
            </a:endParaRPr>
          </a:p>
          <a:p>
            <a:r>
              <a:rPr lang="en-US" sz="2400" dirty="0">
                <a:effectLst/>
                <a:latin typeface="Times New Roman" panose="02020603050405020304" pitchFamily="18" charset="0"/>
                <a:ea typeface="Calibri" panose="020F0502020204030204" pitchFamily="34" charset="0"/>
                <a:cs typeface="Times New Roman" panose="02020603050405020304" pitchFamily="18" charset="0"/>
              </a:rPr>
              <a:t>Harmful algal blooms caused by cyanobacteria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cyanoHABs</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are detrimental to human and environmental health and can be difficult to monitor without specialized training and equipment.  A variety of instruments have been developed to measure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cyanoHAB</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indicators (i.e., chlorophyll a or phycocyanin) that do not require an extraction process.  We compared measurements from five in-vivo fluorometers (Turner Trilogy in-vivo module, Turner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Fluorosense</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Turner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Cyanofluor</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bbe</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AlgaeTorch</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and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bbe</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Phycoprobe</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to results from solvent-based extractions for chlorophyll a and phycocyanin at six different waterbodies in Rhode Island.  In-vivo measurements of chlorophyll a were not consistently correlated with the extracted results (r</a:t>
            </a:r>
            <a:r>
              <a:rPr lang="en-US" sz="2400" baseline="30000" dirty="0">
                <a:effectLst/>
                <a:latin typeface="Times New Roman" panose="02020603050405020304" pitchFamily="18" charset="0"/>
                <a:ea typeface="Calibri" panose="020F0502020204030204" pitchFamily="34" charset="0"/>
                <a:cs typeface="Times New Roman" panose="02020603050405020304" pitchFamily="18" charset="0"/>
              </a:rPr>
              <a:t>2</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between 0.34 and 0.82).  Some variability in the chlorophyll a results can be explained by differences in the phytoplankton community at the different sampling locations.  We found a strong relationship between extracted phycocyanin and in-vivo fluorometers (r</a:t>
            </a:r>
            <a:r>
              <a:rPr lang="en-US" sz="2400" baseline="30000" dirty="0">
                <a:effectLst/>
                <a:latin typeface="Times New Roman" panose="02020603050405020304" pitchFamily="18" charset="0"/>
                <a:ea typeface="Calibri" panose="020F0502020204030204" pitchFamily="34" charset="0"/>
                <a:cs typeface="Times New Roman" panose="02020603050405020304" pitchFamily="18" charset="0"/>
              </a:rPr>
              <a:t>2</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ranging from 0.78-0.96).  Phycocyanin results from in-vivo fluorometry were also strongly correlated with cell counts, which implies that phycocyanin measurements from these instruments can be a good proxy for cell counts.  Many federal, state, and local entities use cell counts of cyanobacteria to determine when to issue health or contact advisories for waterbodies.  Producing accurate cell counts requires highly specialized training/equipment, processing time, and counts can vary greatly between technicians.  The results from this study encourage further research using in-vivo fluorometry and continued discussion of moving away from cell counts and to fluorometric based measurements, in particular phycocyanin, for making public health decisions regarding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cyanoHABs</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a:t>
            </a:r>
          </a:p>
          <a:p>
            <a:endParaRPr lang="en-US"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BBE8FC83-5B7E-DCD2-2755-1A953069A108}"/>
              </a:ext>
            </a:extLst>
          </p:cNvPr>
          <p:cNvSpPr txBox="1"/>
          <p:nvPr/>
        </p:nvSpPr>
        <p:spPr>
          <a:xfrm>
            <a:off x="313676" y="8410743"/>
            <a:ext cx="10659124" cy="8156079"/>
          </a:xfrm>
          <a:prstGeom prst="rect">
            <a:avLst/>
          </a:prstGeom>
          <a:noFill/>
        </p:spPr>
        <p:txBody>
          <a:bodyPr wrap="square" rtlCol="0">
            <a:spAutoFit/>
          </a:bodyPr>
          <a:lstStyle/>
          <a:p>
            <a:pPr algn="ctr"/>
            <a:r>
              <a:rPr lang="en-US" sz="4800" b="1" dirty="0">
                <a:latin typeface="Times New Roman" panose="02020603050405020304" pitchFamily="18" charset="0"/>
                <a:cs typeface="Times New Roman" panose="02020603050405020304" pitchFamily="18" charset="0"/>
              </a:rPr>
              <a:t>Introduction</a:t>
            </a:r>
          </a:p>
          <a:p>
            <a:endParaRPr lang="en-US" sz="3200" dirty="0">
              <a:latin typeface="Times New Roman" panose="02020603050405020304" pitchFamily="18" charset="0"/>
              <a:cs typeface="Times New Roman" panose="02020603050405020304" pitchFamily="18" charset="0"/>
            </a:endParaRPr>
          </a:p>
          <a:p>
            <a:r>
              <a:rPr lang="en-US" sz="3000" dirty="0">
                <a:latin typeface="Times New Roman" panose="02020603050405020304" pitchFamily="18" charset="0"/>
                <a:cs typeface="Times New Roman" panose="02020603050405020304" pitchFamily="18" charset="0"/>
              </a:rPr>
              <a:t>Harmful algal blooms caused by cyanobacteria (</a:t>
            </a:r>
            <a:r>
              <a:rPr lang="en-US" sz="3000" dirty="0" err="1">
                <a:latin typeface="Times New Roman" panose="02020603050405020304" pitchFamily="18" charset="0"/>
                <a:cs typeface="Times New Roman" panose="02020603050405020304" pitchFamily="18" charset="0"/>
              </a:rPr>
              <a:t>cyanoHABs</a:t>
            </a:r>
            <a:r>
              <a:rPr lang="en-US" sz="3000" dirty="0">
                <a:latin typeface="Times New Roman" panose="02020603050405020304" pitchFamily="18" charset="0"/>
                <a:cs typeface="Times New Roman" panose="02020603050405020304" pitchFamily="18" charset="0"/>
              </a:rPr>
              <a:t>) impact both human and environmental health. CyanoHAB blooms can be difficult to accurately quantify, and monitoring efforts can be expensive and time consuming. Neighborhood and lake associations generally do not have training or equipment for extractive analysis or biovolume cell counts. A variety of instruments have been developed to measure chlorophyll a and/or phycocyanin using in vivo fluorescence without extraction . However, there is multiple sources of error ranging across the instruments that may affect their accuracy and precision. With consideration to these potential problems, these instruments may offer a more time and cost-effective solution to CyanoHAB monitoring. </a:t>
            </a:r>
          </a:p>
          <a:p>
            <a:endParaRPr lang="en-US" sz="3600" b="1" dirty="0">
              <a:latin typeface="Times New Roman" panose="02020603050405020304" pitchFamily="18" charset="0"/>
              <a:cs typeface="Times New Roman" panose="02020603050405020304" pitchFamily="18" charset="0"/>
            </a:endParaRPr>
          </a:p>
          <a:p>
            <a:pPr algn="ctr"/>
            <a:endParaRPr lang="en-US" sz="4800" dirty="0">
              <a:latin typeface="Times New Roman" panose="02020603050405020304" pitchFamily="18" charset="0"/>
              <a:cs typeface="Times New Roman" panose="02020603050405020304" pitchFamily="18" charset="0"/>
            </a:endParaRPr>
          </a:p>
        </p:txBody>
      </p:sp>
      <p:sp>
        <p:nvSpPr>
          <p:cNvPr id="15" name="Rectangle 14">
            <a:extLst>
              <a:ext uri="{FF2B5EF4-FFF2-40B4-BE49-F238E27FC236}">
                <a16:creationId xmlns:a16="http://schemas.microsoft.com/office/drawing/2014/main" id="{CCBE7A21-93B1-DFDD-E9EA-1CE2EEA03C47}"/>
              </a:ext>
            </a:extLst>
          </p:cNvPr>
          <p:cNvSpPr/>
          <p:nvPr/>
        </p:nvSpPr>
        <p:spPr>
          <a:xfrm>
            <a:off x="930897" y="6706634"/>
            <a:ext cx="2793162" cy="914400"/>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A211271B-8041-F6C9-3C32-F383B82CC4AA}"/>
              </a:ext>
            </a:extLst>
          </p:cNvPr>
          <p:cNvSpPr txBox="1"/>
          <p:nvPr/>
        </p:nvSpPr>
        <p:spPr>
          <a:xfrm>
            <a:off x="1133721" y="6705400"/>
            <a:ext cx="2793162" cy="830997"/>
          </a:xfrm>
          <a:prstGeom prst="rect">
            <a:avLst/>
          </a:prstGeom>
          <a:noFill/>
        </p:spPr>
        <p:txBody>
          <a:bodyPr wrap="square" rtlCol="0">
            <a:spAutoFit/>
          </a:bodyPr>
          <a:lstStyle/>
          <a:p>
            <a:r>
              <a:rPr lang="en-US" sz="4800" b="1" dirty="0">
                <a:solidFill>
                  <a:schemeClr val="bg1"/>
                </a:solidFill>
                <a:latin typeface="Times New Roman" panose="02020603050405020304" pitchFamily="18" charset="0"/>
                <a:cs typeface="Times New Roman" panose="02020603050405020304" pitchFamily="18" charset="0"/>
              </a:rPr>
              <a:t>Abstract</a:t>
            </a:r>
          </a:p>
        </p:txBody>
      </p:sp>
      <p:sp>
        <p:nvSpPr>
          <p:cNvPr id="19" name="TextBox 18">
            <a:extLst>
              <a:ext uri="{FF2B5EF4-FFF2-40B4-BE49-F238E27FC236}">
                <a16:creationId xmlns:a16="http://schemas.microsoft.com/office/drawing/2014/main" id="{A580F3FD-A4F9-5955-6F84-1478E7636037}"/>
              </a:ext>
            </a:extLst>
          </p:cNvPr>
          <p:cNvSpPr txBox="1"/>
          <p:nvPr/>
        </p:nvSpPr>
        <p:spPr>
          <a:xfrm>
            <a:off x="312219" y="15136061"/>
            <a:ext cx="11163502" cy="7109639"/>
          </a:xfrm>
          <a:prstGeom prst="rect">
            <a:avLst/>
          </a:prstGeom>
          <a:noFill/>
        </p:spPr>
        <p:txBody>
          <a:bodyPr wrap="square" rtlCol="0">
            <a:spAutoFit/>
          </a:bodyPr>
          <a:lstStyle/>
          <a:p>
            <a:pPr algn="ctr"/>
            <a:r>
              <a:rPr lang="en-US" sz="4800" b="1" dirty="0">
                <a:latin typeface="Times New Roman" panose="02020603050405020304" pitchFamily="18" charset="0"/>
                <a:cs typeface="Times New Roman" panose="02020603050405020304" pitchFamily="18" charset="0"/>
              </a:rPr>
              <a:t>Objectives</a:t>
            </a:r>
          </a:p>
          <a:p>
            <a:endParaRPr lang="en-US" sz="4800" b="1" dirty="0">
              <a:latin typeface="Times New Roman" panose="02020603050405020304" pitchFamily="18" charset="0"/>
              <a:cs typeface="Times New Roman" panose="02020603050405020304" pitchFamily="18" charset="0"/>
            </a:endParaRPr>
          </a:p>
          <a:p>
            <a:r>
              <a:rPr lang="en-US" sz="3200" b="1" dirty="0">
                <a:latin typeface="Times New Roman" panose="02020603050405020304" pitchFamily="18" charset="0"/>
                <a:cs typeface="Times New Roman" panose="02020603050405020304" pitchFamily="18" charset="0"/>
              </a:rPr>
              <a:t>How do different handhelds or in situ fluorometers compare to extracted chlorophyll and phycocyanin?</a:t>
            </a:r>
          </a:p>
          <a:p>
            <a:endParaRPr lang="en-US" sz="3200" b="1" dirty="0">
              <a:latin typeface="Times New Roman" panose="02020603050405020304" pitchFamily="18" charset="0"/>
              <a:cs typeface="Times New Roman" panose="02020603050405020304" pitchFamily="18" charset="0"/>
            </a:endParaRPr>
          </a:p>
          <a:p>
            <a:r>
              <a:rPr lang="en-US" sz="3200" b="1" dirty="0">
                <a:latin typeface="Times New Roman" panose="02020603050405020304" pitchFamily="18" charset="0"/>
                <a:cs typeface="Times New Roman" panose="02020603050405020304" pitchFamily="18" charset="0"/>
              </a:rPr>
              <a:t>Will the results be comparable at multiple freshwater ponds? </a:t>
            </a:r>
          </a:p>
          <a:p>
            <a:endParaRPr lang="en-US" sz="3200" b="1" dirty="0">
              <a:latin typeface="Times New Roman" panose="02020603050405020304" pitchFamily="18" charset="0"/>
              <a:cs typeface="Times New Roman" panose="02020603050405020304" pitchFamily="18" charset="0"/>
            </a:endParaRPr>
          </a:p>
          <a:p>
            <a:r>
              <a:rPr lang="en-US" sz="3200" b="1" dirty="0">
                <a:latin typeface="Times New Roman" panose="02020603050405020304" pitchFamily="18" charset="0"/>
                <a:cs typeface="Times New Roman" panose="02020603050405020304" pitchFamily="18" charset="0"/>
              </a:rPr>
              <a:t>Will in situ/in vivo fluorometric methods be comparable to cell counts and extractive analysis?</a:t>
            </a:r>
          </a:p>
          <a:p>
            <a:endParaRPr lang="en-US" sz="4000" b="1" dirty="0">
              <a:latin typeface="Times New Roman" panose="02020603050405020304" pitchFamily="18" charset="0"/>
              <a:cs typeface="Times New Roman" panose="02020603050405020304" pitchFamily="18" charset="0"/>
            </a:endParaRPr>
          </a:p>
          <a:p>
            <a:pPr algn="ctr"/>
            <a:endParaRPr lang="en-US" sz="4800" b="1" dirty="0">
              <a:latin typeface="Times New Roman" panose="02020603050405020304" pitchFamily="18" charset="0"/>
              <a:cs typeface="Times New Roman" panose="02020603050405020304" pitchFamily="18" charset="0"/>
            </a:endParaRPr>
          </a:p>
          <a:p>
            <a:pPr algn="ctr"/>
            <a:endParaRPr lang="en-US" sz="4800" b="1" dirty="0">
              <a:latin typeface="Times New Roman" panose="02020603050405020304" pitchFamily="18" charset="0"/>
              <a:cs typeface="Times New Roman" panose="02020603050405020304" pitchFamily="18" charset="0"/>
            </a:endParaRPr>
          </a:p>
        </p:txBody>
      </p:sp>
      <p:sp>
        <p:nvSpPr>
          <p:cNvPr id="21" name="Rectangle 20">
            <a:extLst>
              <a:ext uri="{FF2B5EF4-FFF2-40B4-BE49-F238E27FC236}">
                <a16:creationId xmlns:a16="http://schemas.microsoft.com/office/drawing/2014/main" id="{2D96D52E-C06D-6777-8A6E-81E329188451}"/>
              </a:ext>
            </a:extLst>
          </p:cNvPr>
          <p:cNvSpPr/>
          <p:nvPr/>
        </p:nvSpPr>
        <p:spPr>
          <a:xfrm>
            <a:off x="220868" y="9179792"/>
            <a:ext cx="10704844" cy="324997"/>
          </a:xfrm>
          <a:prstGeom prst="rect">
            <a:avLst/>
          </a:prstGeom>
          <a:solidFill>
            <a:schemeClr val="accent5">
              <a:lumMod val="40000"/>
              <a:lumOff val="60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TextBox 21">
            <a:extLst>
              <a:ext uri="{FF2B5EF4-FFF2-40B4-BE49-F238E27FC236}">
                <a16:creationId xmlns:a16="http://schemas.microsoft.com/office/drawing/2014/main" id="{932F44AA-7E7F-898A-CB5B-DEB31A277254}"/>
              </a:ext>
            </a:extLst>
          </p:cNvPr>
          <p:cNvSpPr txBox="1"/>
          <p:nvPr/>
        </p:nvSpPr>
        <p:spPr>
          <a:xfrm>
            <a:off x="267956" y="19997913"/>
            <a:ext cx="10704844" cy="20990362"/>
          </a:xfrm>
          <a:prstGeom prst="rect">
            <a:avLst/>
          </a:prstGeom>
          <a:noFill/>
        </p:spPr>
        <p:txBody>
          <a:bodyPr wrap="square" rtlCol="0">
            <a:spAutoFit/>
          </a:bodyPr>
          <a:lstStyle/>
          <a:p>
            <a:pPr algn="ctr"/>
            <a:r>
              <a:rPr lang="en-US" sz="4800" b="1" dirty="0">
                <a:latin typeface="Times New Roman" panose="02020603050405020304" pitchFamily="18" charset="0"/>
                <a:cs typeface="Times New Roman" panose="02020603050405020304" pitchFamily="18" charset="0"/>
              </a:rPr>
              <a:t>Methods</a:t>
            </a:r>
          </a:p>
          <a:p>
            <a:endParaRPr lang="en-US" sz="4800" b="1" dirty="0">
              <a:latin typeface="Times New Roman" panose="02020603050405020304" pitchFamily="18" charset="0"/>
              <a:cs typeface="Times New Roman" panose="02020603050405020304" pitchFamily="18" charset="0"/>
            </a:endParaRPr>
          </a:p>
          <a:p>
            <a:endParaRPr lang="en-US" sz="3000" dirty="0">
              <a:latin typeface="Times New Roman" panose="02020603050405020304" pitchFamily="18" charset="0"/>
              <a:cs typeface="Times New Roman" panose="02020603050405020304" pitchFamily="18" charset="0"/>
            </a:endParaRPr>
          </a:p>
          <a:p>
            <a:endParaRPr lang="en-US" sz="3000" dirty="0">
              <a:latin typeface="Times New Roman" panose="02020603050405020304" pitchFamily="18" charset="0"/>
              <a:cs typeface="Times New Roman" panose="02020603050405020304" pitchFamily="18" charset="0"/>
            </a:endParaRPr>
          </a:p>
          <a:p>
            <a:endParaRPr lang="en-US" sz="3000" dirty="0">
              <a:latin typeface="Times New Roman" panose="02020603050405020304" pitchFamily="18" charset="0"/>
              <a:cs typeface="Times New Roman" panose="02020603050405020304" pitchFamily="18" charset="0"/>
            </a:endParaRPr>
          </a:p>
          <a:p>
            <a:endParaRPr lang="en-US" sz="3000" dirty="0">
              <a:latin typeface="Times New Roman" panose="02020603050405020304" pitchFamily="18" charset="0"/>
              <a:cs typeface="Times New Roman" panose="02020603050405020304" pitchFamily="18" charset="0"/>
            </a:endParaRPr>
          </a:p>
          <a:p>
            <a:endParaRPr lang="en-US" sz="3000" dirty="0">
              <a:latin typeface="Times New Roman" panose="02020603050405020304" pitchFamily="18" charset="0"/>
              <a:cs typeface="Times New Roman" panose="02020603050405020304" pitchFamily="18" charset="0"/>
            </a:endParaRPr>
          </a:p>
          <a:p>
            <a:endParaRPr lang="en-US" sz="3000" dirty="0">
              <a:latin typeface="Times New Roman" panose="02020603050405020304" pitchFamily="18" charset="0"/>
              <a:cs typeface="Times New Roman" panose="02020603050405020304" pitchFamily="18" charset="0"/>
            </a:endParaRPr>
          </a:p>
          <a:p>
            <a:endParaRPr lang="en-US" sz="3000" dirty="0">
              <a:latin typeface="Times New Roman" panose="02020603050405020304" pitchFamily="18" charset="0"/>
              <a:cs typeface="Times New Roman" panose="02020603050405020304" pitchFamily="18" charset="0"/>
            </a:endParaRPr>
          </a:p>
          <a:p>
            <a:endParaRPr lang="en-US" sz="3000" dirty="0">
              <a:latin typeface="Times New Roman" panose="02020603050405020304" pitchFamily="18" charset="0"/>
              <a:cs typeface="Times New Roman" panose="02020603050405020304" pitchFamily="18" charset="0"/>
            </a:endParaRPr>
          </a:p>
          <a:p>
            <a:endParaRPr lang="en-US" sz="3000" dirty="0">
              <a:latin typeface="Times New Roman" panose="02020603050405020304" pitchFamily="18" charset="0"/>
              <a:cs typeface="Times New Roman" panose="02020603050405020304" pitchFamily="18" charset="0"/>
            </a:endParaRPr>
          </a:p>
          <a:p>
            <a:r>
              <a:rPr lang="en-US" sz="3000" dirty="0">
                <a:latin typeface="Times New Roman" panose="02020603050405020304" pitchFamily="18" charset="0"/>
                <a:cs typeface="Times New Roman" panose="02020603050405020304" pitchFamily="18" charset="0"/>
              </a:rPr>
              <a:t>Five Fluorometers were used during this study: Turner Trilogy (in vivo chlorophyll module), Turner </a:t>
            </a:r>
            <a:r>
              <a:rPr lang="en-US" sz="3000" dirty="0" err="1">
                <a:latin typeface="Times New Roman" panose="02020603050405020304" pitchFamily="18" charset="0"/>
                <a:cs typeface="Times New Roman" panose="02020603050405020304" pitchFamily="18" charset="0"/>
              </a:rPr>
              <a:t>Flurorosense</a:t>
            </a:r>
            <a:r>
              <a:rPr lang="en-US" sz="3000" dirty="0">
                <a:latin typeface="Times New Roman" panose="02020603050405020304" pitchFamily="18" charset="0"/>
                <a:cs typeface="Times New Roman" panose="02020603050405020304" pitchFamily="18" charset="0"/>
              </a:rPr>
              <a:t>, Turner </a:t>
            </a:r>
            <a:r>
              <a:rPr lang="en-US" sz="3000" dirty="0" err="1">
                <a:latin typeface="Times New Roman" panose="02020603050405020304" pitchFamily="18" charset="0"/>
                <a:cs typeface="Times New Roman" panose="02020603050405020304" pitchFamily="18" charset="0"/>
              </a:rPr>
              <a:t>Cyanofluor</a:t>
            </a:r>
            <a:r>
              <a:rPr lang="en-US" sz="3000" dirty="0">
                <a:latin typeface="Times New Roman" panose="02020603050405020304" pitchFamily="18" charset="0"/>
                <a:cs typeface="Times New Roman" panose="02020603050405020304" pitchFamily="18" charset="0"/>
              </a:rPr>
              <a:t>, bbe </a:t>
            </a:r>
            <a:r>
              <a:rPr lang="en-US" sz="3000" dirty="0" err="1">
                <a:latin typeface="Times New Roman" panose="02020603050405020304" pitchFamily="18" charset="0"/>
                <a:cs typeface="Times New Roman" panose="02020603050405020304" pitchFamily="18" charset="0"/>
              </a:rPr>
              <a:t>AlgaeTorch</a:t>
            </a:r>
            <a:r>
              <a:rPr lang="en-US" sz="3000" dirty="0">
                <a:latin typeface="Times New Roman" panose="02020603050405020304" pitchFamily="18" charset="0"/>
                <a:cs typeface="Times New Roman" panose="02020603050405020304" pitchFamily="18" charset="0"/>
              </a:rPr>
              <a:t>, and bbe </a:t>
            </a:r>
            <a:r>
              <a:rPr lang="en-US" sz="3000" dirty="0" err="1">
                <a:latin typeface="Times New Roman" panose="02020603050405020304" pitchFamily="18" charset="0"/>
                <a:cs typeface="Times New Roman" panose="02020603050405020304" pitchFamily="18" charset="0"/>
              </a:rPr>
              <a:t>PhycoProbe</a:t>
            </a:r>
            <a:r>
              <a:rPr lang="en-US" sz="3000" dirty="0">
                <a:latin typeface="Times New Roman" panose="02020603050405020304" pitchFamily="18" charset="0"/>
                <a:cs typeface="Times New Roman" panose="02020603050405020304" pitchFamily="18" charset="0"/>
              </a:rPr>
              <a:t> . Measurements from these fluorometers were compared with measurements from the solvent-based extraction for chlorophyll and phycocyanin using a Turner Trilogy. </a:t>
            </a:r>
          </a:p>
          <a:p>
            <a:r>
              <a:rPr lang="en-US" sz="3000" dirty="0">
                <a:latin typeface="Times New Roman" panose="02020603050405020304" pitchFamily="18" charset="0"/>
                <a:cs typeface="Times New Roman" panose="02020603050405020304" pitchFamily="18" charset="0"/>
              </a:rPr>
              <a:t>Field samples were collected from eight ponds in Rhode island during October and November 2021. On site after collection, measurements of chlorophyll and phycocyanin were made using the </a:t>
            </a:r>
            <a:r>
              <a:rPr lang="en-US" sz="3000" dirty="0" err="1">
                <a:latin typeface="Times New Roman" panose="02020603050405020304" pitchFamily="18" charset="0"/>
                <a:cs typeface="Times New Roman" panose="02020603050405020304" pitchFamily="18" charset="0"/>
              </a:rPr>
              <a:t>AlgaeTorch</a:t>
            </a:r>
            <a:r>
              <a:rPr lang="en-US" sz="3000" dirty="0">
                <a:latin typeface="Times New Roman" panose="02020603050405020304" pitchFamily="18" charset="0"/>
                <a:cs typeface="Times New Roman" panose="02020603050405020304" pitchFamily="18" charset="0"/>
              </a:rPr>
              <a:t> and </a:t>
            </a:r>
            <a:r>
              <a:rPr lang="en-US" sz="3000" dirty="0" err="1">
                <a:latin typeface="Times New Roman" panose="02020603050405020304" pitchFamily="18" charset="0"/>
                <a:cs typeface="Times New Roman" panose="02020603050405020304" pitchFamily="18" charset="0"/>
              </a:rPr>
              <a:t>Flurorsense</a:t>
            </a:r>
            <a:r>
              <a:rPr lang="en-US" sz="3000" dirty="0">
                <a:latin typeface="Times New Roman" panose="02020603050405020304" pitchFamily="18" charset="0"/>
                <a:cs typeface="Times New Roman" panose="02020603050405020304" pitchFamily="18" charset="0"/>
              </a:rPr>
              <a:t>.</a:t>
            </a:r>
          </a:p>
          <a:p>
            <a:r>
              <a:rPr lang="en-US" sz="3000" dirty="0">
                <a:latin typeface="Times New Roman" panose="02020603050405020304" pitchFamily="18" charset="0"/>
                <a:cs typeface="Times New Roman" panose="02020603050405020304" pitchFamily="18" charset="0"/>
              </a:rPr>
              <a:t>Within 24 hours of collection, field samples were analyzed in triplicate using the remainder of the five fluorometers. Samples were also filtered</a:t>
            </a:r>
            <a:r>
              <a:rPr lang="en-US" sz="3000" b="0" i="0" dirty="0">
                <a:solidFill>
                  <a:srgbClr val="1F1F1F"/>
                </a:solidFill>
                <a:effectLst/>
                <a:latin typeface="Times New Roman" panose="02020603050405020304" pitchFamily="18" charset="0"/>
                <a:cs typeface="Times New Roman" panose="02020603050405020304" pitchFamily="18" charset="0"/>
              </a:rPr>
              <a:t> and frozen </a:t>
            </a:r>
            <a:r>
              <a:rPr lang="en-US" sz="3000" b="0" i="0" dirty="0">
                <a:effectLst/>
                <a:latin typeface="Times New Roman" panose="02020603050405020304" pitchFamily="18" charset="0"/>
                <a:cs typeface="Times New Roman" panose="02020603050405020304" pitchFamily="18" charset="0"/>
              </a:rPr>
              <a:t>for solvent based extraction. </a:t>
            </a:r>
            <a:endParaRPr lang="en-US" sz="3000" dirty="0">
              <a:latin typeface="Times New Roman" panose="02020603050405020304" pitchFamily="18" charset="0"/>
              <a:cs typeface="Times New Roman" panose="02020603050405020304" pitchFamily="18" charset="0"/>
            </a:endParaRPr>
          </a:p>
          <a:p>
            <a:r>
              <a:rPr lang="en-US" sz="3000" dirty="0">
                <a:latin typeface="Times New Roman" panose="02020603050405020304" pitchFamily="18" charset="0"/>
                <a:cs typeface="Times New Roman" panose="02020603050405020304" pitchFamily="18" charset="0"/>
              </a:rPr>
              <a:t>Water samples for phytoplankton identification and enumeration were shipped to </a:t>
            </a:r>
            <a:r>
              <a:rPr lang="en-US" sz="3000" dirty="0" err="1">
                <a:latin typeface="Times New Roman" panose="02020603050405020304" pitchFamily="18" charset="0"/>
                <a:cs typeface="Times New Roman" panose="02020603050405020304" pitchFamily="18" charset="0"/>
              </a:rPr>
              <a:t>Phycotech</a:t>
            </a:r>
            <a:r>
              <a:rPr lang="en-US" sz="3000" dirty="0">
                <a:latin typeface="Times New Roman" panose="02020603050405020304" pitchFamily="18" charset="0"/>
                <a:cs typeface="Times New Roman" panose="02020603050405020304" pitchFamily="18" charset="0"/>
              </a:rPr>
              <a:t>, Inc. </a:t>
            </a:r>
          </a:p>
          <a:p>
            <a:endParaRPr lang="en-US" sz="3000" dirty="0">
              <a:latin typeface="Times New Roman" panose="02020603050405020304" pitchFamily="18" charset="0"/>
              <a:cs typeface="Times New Roman" panose="02020603050405020304" pitchFamily="18" charset="0"/>
            </a:endParaRPr>
          </a:p>
          <a:p>
            <a:endParaRPr lang="en-US" sz="3200" dirty="0">
              <a:latin typeface="Times New Roman" panose="02020603050405020304" pitchFamily="18" charset="0"/>
              <a:cs typeface="Times New Roman" panose="02020603050405020304" pitchFamily="18" charset="0"/>
            </a:endParaRPr>
          </a:p>
          <a:p>
            <a:pPr algn="ctr"/>
            <a:endParaRPr lang="en-US" sz="4800" b="1" dirty="0">
              <a:latin typeface="Times New Roman" panose="02020603050405020304" pitchFamily="18" charset="0"/>
              <a:cs typeface="Times New Roman" panose="02020603050405020304" pitchFamily="18" charset="0"/>
            </a:endParaRPr>
          </a:p>
          <a:p>
            <a:pPr algn="ctr"/>
            <a:endParaRPr lang="en-US" sz="4800" b="1" dirty="0">
              <a:latin typeface="Times New Roman" panose="02020603050405020304" pitchFamily="18" charset="0"/>
              <a:cs typeface="Times New Roman" panose="02020603050405020304" pitchFamily="18" charset="0"/>
            </a:endParaRPr>
          </a:p>
          <a:p>
            <a:pPr algn="ctr"/>
            <a:endParaRPr lang="en-US" sz="4800" b="1" dirty="0">
              <a:latin typeface="Times New Roman" panose="02020603050405020304" pitchFamily="18" charset="0"/>
              <a:cs typeface="Times New Roman" panose="02020603050405020304" pitchFamily="18" charset="0"/>
            </a:endParaRPr>
          </a:p>
          <a:p>
            <a:pPr algn="ctr"/>
            <a:endParaRPr lang="en-US" sz="4800" b="1" dirty="0">
              <a:latin typeface="Times New Roman" panose="02020603050405020304" pitchFamily="18" charset="0"/>
              <a:cs typeface="Times New Roman" panose="02020603050405020304" pitchFamily="18" charset="0"/>
            </a:endParaRPr>
          </a:p>
          <a:p>
            <a:pPr algn="ctr"/>
            <a:endParaRPr lang="en-US" sz="4800" b="1" dirty="0">
              <a:latin typeface="Times New Roman" panose="02020603050405020304" pitchFamily="18" charset="0"/>
              <a:cs typeface="Times New Roman" panose="02020603050405020304" pitchFamily="18" charset="0"/>
            </a:endParaRPr>
          </a:p>
          <a:p>
            <a:pPr algn="ctr"/>
            <a:endParaRPr lang="en-US" sz="4800" b="1" dirty="0">
              <a:latin typeface="Times New Roman" panose="02020603050405020304" pitchFamily="18" charset="0"/>
              <a:cs typeface="Times New Roman" panose="02020603050405020304" pitchFamily="18" charset="0"/>
            </a:endParaRPr>
          </a:p>
          <a:p>
            <a:pPr algn="ctr"/>
            <a:endParaRPr lang="en-US" sz="4800" b="1" dirty="0">
              <a:latin typeface="Times New Roman" panose="02020603050405020304" pitchFamily="18" charset="0"/>
              <a:cs typeface="Times New Roman" panose="02020603050405020304" pitchFamily="18" charset="0"/>
            </a:endParaRPr>
          </a:p>
          <a:p>
            <a:pPr algn="ctr"/>
            <a:endParaRPr lang="en-US" sz="4800" b="1" dirty="0">
              <a:latin typeface="Times New Roman" panose="02020603050405020304" pitchFamily="18" charset="0"/>
              <a:cs typeface="Times New Roman" panose="02020603050405020304" pitchFamily="18" charset="0"/>
            </a:endParaRPr>
          </a:p>
          <a:p>
            <a:pPr algn="ctr"/>
            <a:endParaRPr lang="en-US" sz="4800" b="1" dirty="0">
              <a:latin typeface="Times New Roman" panose="02020603050405020304" pitchFamily="18" charset="0"/>
              <a:cs typeface="Times New Roman" panose="02020603050405020304" pitchFamily="18" charset="0"/>
            </a:endParaRPr>
          </a:p>
          <a:p>
            <a:pPr algn="ctr"/>
            <a:endParaRPr lang="en-US" sz="4800" b="1" dirty="0">
              <a:latin typeface="Times New Roman" panose="02020603050405020304" pitchFamily="18" charset="0"/>
              <a:cs typeface="Times New Roman" panose="02020603050405020304" pitchFamily="18" charset="0"/>
            </a:endParaRPr>
          </a:p>
        </p:txBody>
      </p:sp>
      <p:pic>
        <p:nvPicPr>
          <p:cNvPr id="26" name="Picture 25">
            <a:extLst>
              <a:ext uri="{FF2B5EF4-FFF2-40B4-BE49-F238E27FC236}">
                <a16:creationId xmlns:a16="http://schemas.microsoft.com/office/drawing/2014/main" id="{7ED0B843-82F9-5C39-C411-38B44A74776A}"/>
              </a:ext>
            </a:extLst>
          </p:cNvPr>
          <p:cNvPicPr>
            <a:picLocks noChangeAspect="1"/>
          </p:cNvPicPr>
          <p:nvPr/>
        </p:nvPicPr>
        <p:blipFill>
          <a:blip r:embed="rId4"/>
          <a:stretch>
            <a:fillRect/>
          </a:stretch>
        </p:blipFill>
        <p:spPr>
          <a:xfrm>
            <a:off x="11328765" y="9196245"/>
            <a:ext cx="11843657" cy="7315200"/>
          </a:xfrm>
          <a:prstGeom prst="rect">
            <a:avLst/>
          </a:prstGeom>
        </p:spPr>
      </p:pic>
      <p:sp>
        <p:nvSpPr>
          <p:cNvPr id="27" name="Rectangle 26">
            <a:extLst>
              <a:ext uri="{FF2B5EF4-FFF2-40B4-BE49-F238E27FC236}">
                <a16:creationId xmlns:a16="http://schemas.microsoft.com/office/drawing/2014/main" id="{4C06E0A4-BB50-99D5-91FB-DB55AB9BAFBD}"/>
              </a:ext>
            </a:extLst>
          </p:cNvPr>
          <p:cNvSpPr/>
          <p:nvPr/>
        </p:nvSpPr>
        <p:spPr>
          <a:xfrm>
            <a:off x="11328765" y="16511445"/>
            <a:ext cx="11843657" cy="442605"/>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9C6D82E7-FADA-3864-E1C1-0E84682BD744}"/>
              </a:ext>
            </a:extLst>
          </p:cNvPr>
          <p:cNvSpPr txBox="1"/>
          <p:nvPr/>
        </p:nvSpPr>
        <p:spPr>
          <a:xfrm>
            <a:off x="12303238" y="16402098"/>
            <a:ext cx="12658076" cy="646331"/>
          </a:xfrm>
          <a:prstGeom prst="rect">
            <a:avLst/>
          </a:prstGeom>
          <a:noFill/>
        </p:spPr>
        <p:txBody>
          <a:bodyPr wrap="square" rtlCol="0">
            <a:spAutoFit/>
          </a:bodyPr>
          <a:lstStyle/>
          <a:p>
            <a:r>
              <a:rPr lang="en-US" sz="3600" b="1" i="1" dirty="0">
                <a:solidFill>
                  <a:schemeClr val="bg1"/>
                </a:solidFill>
                <a:latin typeface="Times New Roman" panose="02020603050405020304" pitchFamily="18" charset="0"/>
                <a:cs typeface="Times New Roman" panose="02020603050405020304" pitchFamily="18" charset="0"/>
              </a:rPr>
              <a:t>Figure 2. Comparison of fluorometers by waterbody</a:t>
            </a:r>
          </a:p>
        </p:txBody>
      </p:sp>
      <p:pic>
        <p:nvPicPr>
          <p:cNvPr id="30" name="Picture 29">
            <a:extLst>
              <a:ext uri="{FF2B5EF4-FFF2-40B4-BE49-F238E27FC236}">
                <a16:creationId xmlns:a16="http://schemas.microsoft.com/office/drawing/2014/main" id="{41D59604-6EBF-39BF-AA28-3FA566A19533}"/>
              </a:ext>
            </a:extLst>
          </p:cNvPr>
          <p:cNvPicPr>
            <a:picLocks noChangeAspect="1"/>
          </p:cNvPicPr>
          <p:nvPr/>
        </p:nvPicPr>
        <p:blipFill>
          <a:blip r:embed="rId5"/>
          <a:stretch>
            <a:fillRect/>
          </a:stretch>
        </p:blipFill>
        <p:spPr>
          <a:xfrm>
            <a:off x="11283045" y="17968200"/>
            <a:ext cx="11889377" cy="7343439"/>
          </a:xfrm>
          <a:prstGeom prst="rect">
            <a:avLst/>
          </a:prstGeom>
        </p:spPr>
      </p:pic>
      <p:sp>
        <p:nvSpPr>
          <p:cNvPr id="31" name="Rectangle 30">
            <a:extLst>
              <a:ext uri="{FF2B5EF4-FFF2-40B4-BE49-F238E27FC236}">
                <a16:creationId xmlns:a16="http://schemas.microsoft.com/office/drawing/2014/main" id="{C7270CDB-08A9-D642-0908-6BE587F102E5}"/>
              </a:ext>
            </a:extLst>
          </p:cNvPr>
          <p:cNvSpPr/>
          <p:nvPr/>
        </p:nvSpPr>
        <p:spPr>
          <a:xfrm>
            <a:off x="11283045" y="25341372"/>
            <a:ext cx="11889377" cy="564785"/>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1C38680A-0CC6-9BAB-B36F-42CEEBF0AB7A}"/>
              </a:ext>
            </a:extLst>
          </p:cNvPr>
          <p:cNvSpPr/>
          <p:nvPr/>
        </p:nvSpPr>
        <p:spPr>
          <a:xfrm>
            <a:off x="23562368" y="16506014"/>
            <a:ext cx="11797937" cy="492208"/>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66693C80-3A91-E148-D77E-176DBBB8A5E3}"/>
              </a:ext>
            </a:extLst>
          </p:cNvPr>
          <p:cNvSpPr txBox="1"/>
          <p:nvPr/>
        </p:nvSpPr>
        <p:spPr>
          <a:xfrm>
            <a:off x="10925712" y="25384403"/>
            <a:ext cx="12813002" cy="584775"/>
          </a:xfrm>
          <a:prstGeom prst="rect">
            <a:avLst/>
          </a:prstGeom>
          <a:noFill/>
        </p:spPr>
        <p:txBody>
          <a:bodyPr wrap="square" rtlCol="0">
            <a:spAutoFit/>
          </a:bodyPr>
          <a:lstStyle/>
          <a:p>
            <a:pPr algn="ctr"/>
            <a:r>
              <a:rPr lang="en-US" sz="3200" b="1" i="1" dirty="0">
                <a:solidFill>
                  <a:schemeClr val="bg1"/>
                </a:solidFill>
                <a:latin typeface="Times New Roman" panose="02020603050405020304" pitchFamily="18" charset="0"/>
                <a:cs typeface="Times New Roman" panose="02020603050405020304" pitchFamily="18" charset="0"/>
              </a:rPr>
              <a:t>Figure 3. Comparison of phycocyanin measurements by waterbody</a:t>
            </a:r>
          </a:p>
        </p:txBody>
      </p:sp>
      <p:pic>
        <p:nvPicPr>
          <p:cNvPr id="36" name="Picture 35">
            <a:extLst>
              <a:ext uri="{FF2B5EF4-FFF2-40B4-BE49-F238E27FC236}">
                <a16:creationId xmlns:a16="http://schemas.microsoft.com/office/drawing/2014/main" id="{99A3742A-5802-6140-B3D6-018CC4DD8F0A}"/>
              </a:ext>
            </a:extLst>
          </p:cNvPr>
          <p:cNvPicPr>
            <a:picLocks noChangeAspect="1"/>
          </p:cNvPicPr>
          <p:nvPr/>
        </p:nvPicPr>
        <p:blipFill>
          <a:blip r:embed="rId6"/>
          <a:stretch>
            <a:fillRect/>
          </a:stretch>
        </p:blipFill>
        <p:spPr>
          <a:xfrm>
            <a:off x="23570622" y="9196245"/>
            <a:ext cx="11772609" cy="7271317"/>
          </a:xfrm>
          <a:prstGeom prst="rect">
            <a:avLst/>
          </a:prstGeom>
        </p:spPr>
      </p:pic>
      <p:sp>
        <p:nvSpPr>
          <p:cNvPr id="38" name="Rectangle 37">
            <a:extLst>
              <a:ext uri="{FF2B5EF4-FFF2-40B4-BE49-F238E27FC236}">
                <a16:creationId xmlns:a16="http://schemas.microsoft.com/office/drawing/2014/main" id="{B514C586-7696-6119-7DF2-0377206EBE61}"/>
              </a:ext>
            </a:extLst>
          </p:cNvPr>
          <p:cNvSpPr/>
          <p:nvPr/>
        </p:nvSpPr>
        <p:spPr>
          <a:xfrm>
            <a:off x="359396" y="20723622"/>
            <a:ext cx="10502021" cy="349532"/>
          </a:xfrm>
          <a:prstGeom prst="rect">
            <a:avLst/>
          </a:prstGeom>
          <a:solidFill>
            <a:schemeClr val="accent5">
              <a:lumMod val="40000"/>
              <a:lumOff val="60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Rectangle 38">
            <a:extLst>
              <a:ext uri="{FF2B5EF4-FFF2-40B4-BE49-F238E27FC236}">
                <a16:creationId xmlns:a16="http://schemas.microsoft.com/office/drawing/2014/main" id="{D47DCBAE-4F33-55EE-DD3B-325928A2CB9F}"/>
              </a:ext>
            </a:extLst>
          </p:cNvPr>
          <p:cNvSpPr/>
          <p:nvPr/>
        </p:nvSpPr>
        <p:spPr>
          <a:xfrm>
            <a:off x="23581521" y="25302574"/>
            <a:ext cx="11843657" cy="617426"/>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 name="Picture 40">
            <a:extLst>
              <a:ext uri="{FF2B5EF4-FFF2-40B4-BE49-F238E27FC236}">
                <a16:creationId xmlns:a16="http://schemas.microsoft.com/office/drawing/2014/main" id="{BA266CDE-E352-B5BA-6AEC-A317923E27E7}"/>
              </a:ext>
            </a:extLst>
          </p:cNvPr>
          <p:cNvPicPr>
            <a:picLocks noChangeAspect="1"/>
          </p:cNvPicPr>
          <p:nvPr/>
        </p:nvPicPr>
        <p:blipFill>
          <a:blip r:embed="rId7"/>
          <a:stretch>
            <a:fillRect/>
          </a:stretch>
        </p:blipFill>
        <p:spPr>
          <a:xfrm>
            <a:off x="23588933" y="17974370"/>
            <a:ext cx="11836245" cy="7310622"/>
          </a:xfrm>
          <a:prstGeom prst="rect">
            <a:avLst/>
          </a:prstGeom>
        </p:spPr>
      </p:pic>
      <p:sp>
        <p:nvSpPr>
          <p:cNvPr id="42" name="TextBox 41">
            <a:extLst>
              <a:ext uri="{FF2B5EF4-FFF2-40B4-BE49-F238E27FC236}">
                <a16:creationId xmlns:a16="http://schemas.microsoft.com/office/drawing/2014/main" id="{22B3D3DE-4444-B557-3F30-A4BEE271F60B}"/>
              </a:ext>
            </a:extLst>
          </p:cNvPr>
          <p:cNvSpPr txBox="1"/>
          <p:nvPr/>
        </p:nvSpPr>
        <p:spPr>
          <a:xfrm>
            <a:off x="23500981" y="16533357"/>
            <a:ext cx="11797937" cy="523220"/>
          </a:xfrm>
          <a:prstGeom prst="rect">
            <a:avLst/>
          </a:prstGeom>
          <a:noFill/>
        </p:spPr>
        <p:txBody>
          <a:bodyPr wrap="square" rtlCol="0">
            <a:spAutoFit/>
          </a:bodyPr>
          <a:lstStyle/>
          <a:p>
            <a:pPr algn="ctr"/>
            <a:r>
              <a:rPr lang="en-US" sz="2800" b="1" i="1" dirty="0">
                <a:solidFill>
                  <a:schemeClr val="bg1"/>
                </a:solidFill>
                <a:latin typeface="Times New Roman" panose="02020603050405020304" pitchFamily="18" charset="0"/>
                <a:cs typeface="Times New Roman" panose="02020603050405020304" pitchFamily="18" charset="0"/>
              </a:rPr>
              <a:t>Figure 6. Compare fluorometer chlorophyll to cyanobacteria cell counts</a:t>
            </a:r>
          </a:p>
        </p:txBody>
      </p:sp>
      <p:sp>
        <p:nvSpPr>
          <p:cNvPr id="43" name="TextBox 42">
            <a:extLst>
              <a:ext uri="{FF2B5EF4-FFF2-40B4-BE49-F238E27FC236}">
                <a16:creationId xmlns:a16="http://schemas.microsoft.com/office/drawing/2014/main" id="{FC74DED6-EFCB-D790-47F9-C3B0CB3D0B84}"/>
              </a:ext>
            </a:extLst>
          </p:cNvPr>
          <p:cNvSpPr txBox="1"/>
          <p:nvPr/>
        </p:nvSpPr>
        <p:spPr>
          <a:xfrm>
            <a:off x="23464706" y="25374765"/>
            <a:ext cx="11927685" cy="523220"/>
          </a:xfrm>
          <a:prstGeom prst="rect">
            <a:avLst/>
          </a:prstGeom>
          <a:noFill/>
        </p:spPr>
        <p:txBody>
          <a:bodyPr wrap="square" rtlCol="0">
            <a:spAutoFit/>
          </a:bodyPr>
          <a:lstStyle/>
          <a:p>
            <a:pPr algn="ctr"/>
            <a:r>
              <a:rPr lang="en-US" sz="2800" b="1" i="1" dirty="0">
                <a:solidFill>
                  <a:schemeClr val="bg1"/>
                </a:solidFill>
                <a:latin typeface="Times New Roman" panose="02020603050405020304" pitchFamily="18" charset="0"/>
                <a:cs typeface="Times New Roman" panose="02020603050405020304" pitchFamily="18" charset="0"/>
              </a:rPr>
              <a:t>Figure 7. Compare fluorometer phycocyanin to cyanobacteria cell counts</a:t>
            </a:r>
          </a:p>
        </p:txBody>
      </p:sp>
      <p:sp>
        <p:nvSpPr>
          <p:cNvPr id="44" name="TextBox 43">
            <a:extLst>
              <a:ext uri="{FF2B5EF4-FFF2-40B4-BE49-F238E27FC236}">
                <a16:creationId xmlns:a16="http://schemas.microsoft.com/office/drawing/2014/main" id="{FD7CAA3B-46BC-51AA-0710-29A40CC11DB3}"/>
              </a:ext>
            </a:extLst>
          </p:cNvPr>
          <p:cNvSpPr txBox="1"/>
          <p:nvPr/>
        </p:nvSpPr>
        <p:spPr>
          <a:xfrm>
            <a:off x="11374486" y="26328726"/>
            <a:ext cx="24180440" cy="4647426"/>
          </a:xfrm>
          <a:prstGeom prst="rect">
            <a:avLst/>
          </a:prstGeom>
          <a:noFill/>
        </p:spPr>
        <p:txBody>
          <a:bodyPr wrap="square" rtlCol="0">
            <a:spAutoFit/>
          </a:bodyPr>
          <a:lstStyle/>
          <a:p>
            <a:pPr algn="ctr"/>
            <a:r>
              <a:rPr lang="en-US" sz="4800" b="1" dirty="0">
                <a:latin typeface="Times New Roman" panose="02020603050405020304" pitchFamily="18" charset="0"/>
                <a:cs typeface="Times New Roman" panose="02020603050405020304" pitchFamily="18" charset="0"/>
              </a:rPr>
              <a:t>Summary of Results </a:t>
            </a:r>
          </a:p>
          <a:p>
            <a:endParaRPr lang="en-US" sz="3600" dirty="0">
              <a:latin typeface="Times New Roman" panose="02020603050405020304" pitchFamily="18" charset="0"/>
              <a:cs typeface="Times New Roman" panose="02020603050405020304" pitchFamily="18" charset="0"/>
            </a:endParaRPr>
          </a:p>
          <a:p>
            <a:r>
              <a:rPr lang="en-US" sz="3000" dirty="0">
                <a:latin typeface="Times New Roman" panose="02020603050405020304" pitchFamily="18" charset="0"/>
                <a:cs typeface="Times New Roman" panose="02020603050405020304" pitchFamily="18" charset="0"/>
              </a:rPr>
              <a:t>Chlorophyll measurements for all instruments followed the same general pattern as the extracted chlorophyll values (Figure2). The </a:t>
            </a:r>
            <a:r>
              <a:rPr lang="en-US" sz="3000" dirty="0" err="1">
                <a:latin typeface="Times New Roman" panose="02020603050405020304" pitchFamily="18" charset="0"/>
                <a:cs typeface="Times New Roman" panose="02020603050405020304" pitchFamily="18" charset="0"/>
              </a:rPr>
              <a:t>Algaetorch</a:t>
            </a:r>
            <a:r>
              <a:rPr lang="en-US" sz="3000" dirty="0">
                <a:latin typeface="Times New Roman" panose="02020603050405020304" pitchFamily="18" charset="0"/>
                <a:cs typeface="Times New Roman" panose="02020603050405020304" pitchFamily="18" charset="0"/>
              </a:rPr>
              <a:t> and </a:t>
            </a:r>
            <a:r>
              <a:rPr lang="en-US" sz="3000" dirty="0" err="1">
                <a:latin typeface="Times New Roman" panose="02020603050405020304" pitchFamily="18" charset="0"/>
                <a:cs typeface="Times New Roman" panose="02020603050405020304" pitchFamily="18" charset="0"/>
              </a:rPr>
              <a:t>Phycoprobe</a:t>
            </a:r>
            <a:r>
              <a:rPr lang="en-US" sz="3000" dirty="0">
                <a:latin typeface="Times New Roman" panose="02020603050405020304" pitchFamily="18" charset="0"/>
                <a:cs typeface="Times New Roman" panose="02020603050405020304" pitchFamily="18" charset="0"/>
              </a:rPr>
              <a:t> measurements exhibited a strong relationship with extracted chlorophyll (R2=.82,.81). The </a:t>
            </a:r>
            <a:r>
              <a:rPr lang="en-US" sz="3000" dirty="0" err="1">
                <a:latin typeface="Times New Roman" panose="02020603050405020304" pitchFamily="18" charset="0"/>
                <a:cs typeface="Times New Roman" panose="02020603050405020304" pitchFamily="18" charset="0"/>
              </a:rPr>
              <a:t>Algaetorch</a:t>
            </a:r>
            <a:r>
              <a:rPr lang="en-US" sz="3000" dirty="0">
                <a:latin typeface="Times New Roman" panose="02020603050405020304" pitchFamily="18" charset="0"/>
                <a:cs typeface="Times New Roman" panose="02020603050405020304" pitchFamily="18" charset="0"/>
              </a:rPr>
              <a:t> (r2=0.86), </a:t>
            </a:r>
            <a:r>
              <a:rPr lang="en-US" sz="3000" dirty="0" err="1">
                <a:latin typeface="Times New Roman" panose="02020603050405020304" pitchFamily="18" charset="0"/>
                <a:cs typeface="Times New Roman" panose="02020603050405020304" pitchFamily="18" charset="0"/>
              </a:rPr>
              <a:t>Phycoprobe</a:t>
            </a:r>
            <a:r>
              <a:rPr lang="en-US" sz="3000" dirty="0">
                <a:latin typeface="Times New Roman" panose="02020603050405020304" pitchFamily="18" charset="0"/>
                <a:cs typeface="Times New Roman" panose="02020603050405020304" pitchFamily="18" charset="0"/>
              </a:rPr>
              <a:t> (r2=0.84) , </a:t>
            </a:r>
            <a:r>
              <a:rPr lang="en-US" sz="3000" dirty="0" err="1">
                <a:latin typeface="Times New Roman" panose="02020603050405020304" pitchFamily="18" charset="0"/>
                <a:cs typeface="Times New Roman" panose="02020603050405020304" pitchFamily="18" charset="0"/>
              </a:rPr>
              <a:t>Fluorosense</a:t>
            </a:r>
            <a:r>
              <a:rPr lang="en-US" sz="3000" dirty="0">
                <a:latin typeface="Times New Roman" panose="02020603050405020304" pitchFamily="18" charset="0"/>
                <a:cs typeface="Times New Roman" panose="02020603050405020304" pitchFamily="18" charset="0"/>
              </a:rPr>
              <a:t> (r2=0.96), and the </a:t>
            </a:r>
            <a:r>
              <a:rPr lang="en-US" sz="3000" dirty="0" err="1">
                <a:latin typeface="Times New Roman" panose="02020603050405020304" pitchFamily="18" charset="0"/>
                <a:cs typeface="Times New Roman" panose="02020603050405020304" pitchFamily="18" charset="0"/>
              </a:rPr>
              <a:t>Cyanofluor</a:t>
            </a:r>
            <a:r>
              <a:rPr lang="en-US" sz="3000" dirty="0">
                <a:latin typeface="Times New Roman" panose="02020603050405020304" pitchFamily="18" charset="0"/>
                <a:cs typeface="Times New Roman" panose="02020603050405020304" pitchFamily="18" charset="0"/>
              </a:rPr>
              <a:t> (r2=0.78)  were all strongly related to extracted phycocyanin. However, the </a:t>
            </a:r>
            <a:r>
              <a:rPr lang="en-US" sz="3000" dirty="0" err="1">
                <a:latin typeface="Times New Roman" panose="02020603050405020304" pitchFamily="18" charset="0"/>
                <a:cs typeface="Times New Roman" panose="02020603050405020304" pitchFamily="18" charset="0"/>
              </a:rPr>
              <a:t>Algaetorch</a:t>
            </a:r>
            <a:r>
              <a:rPr lang="en-US" sz="3000" dirty="0">
                <a:latin typeface="Times New Roman" panose="02020603050405020304" pitchFamily="18" charset="0"/>
                <a:cs typeface="Times New Roman" panose="02020603050405020304" pitchFamily="18" charset="0"/>
              </a:rPr>
              <a:t> and </a:t>
            </a:r>
            <a:r>
              <a:rPr lang="en-US" sz="3000" dirty="0" err="1">
                <a:latin typeface="Times New Roman" panose="02020603050405020304" pitchFamily="18" charset="0"/>
                <a:cs typeface="Times New Roman" panose="02020603050405020304" pitchFamily="18" charset="0"/>
              </a:rPr>
              <a:t>Phycoprobe</a:t>
            </a:r>
            <a:r>
              <a:rPr lang="en-US" sz="3000" dirty="0">
                <a:latin typeface="Times New Roman" panose="02020603050405020304" pitchFamily="18" charset="0"/>
                <a:cs typeface="Times New Roman" panose="02020603050405020304" pitchFamily="18" charset="0"/>
              </a:rPr>
              <a:t> are not directly comparable (Figure 3). Extracted chlorophyll a was most strongly correlated with cyanobacterial cell counts (r2=0.92). The </a:t>
            </a:r>
            <a:r>
              <a:rPr lang="en-US" sz="3000" dirty="0" err="1">
                <a:latin typeface="Times New Roman" panose="02020603050405020304" pitchFamily="18" charset="0"/>
                <a:cs typeface="Times New Roman" panose="02020603050405020304" pitchFamily="18" charset="0"/>
              </a:rPr>
              <a:t>Cyanofluor</a:t>
            </a:r>
            <a:r>
              <a:rPr lang="en-US" sz="3000" dirty="0">
                <a:latin typeface="Times New Roman" panose="02020603050405020304" pitchFamily="18" charset="0"/>
                <a:cs typeface="Times New Roman" panose="02020603050405020304" pitchFamily="18" charset="0"/>
              </a:rPr>
              <a:t> (r2=0.12) and Trilogy in vivo module (r2=0.11) were weakly correlated (Figure 6). Phycocyanin measurements from all instruments were strongly correlated with cell counts (r2 between 0.9 and 0.97)(Figure 7). </a:t>
            </a:r>
          </a:p>
          <a:p>
            <a:endParaRPr lang="en-US" sz="3200" b="1" dirty="0">
              <a:latin typeface="Times New Roman" panose="02020603050405020304" pitchFamily="18" charset="0"/>
              <a:cs typeface="Times New Roman" panose="02020603050405020304" pitchFamily="18" charset="0"/>
            </a:endParaRPr>
          </a:p>
        </p:txBody>
      </p:sp>
      <p:sp>
        <p:nvSpPr>
          <p:cNvPr id="45" name="Rectangle 44">
            <a:extLst>
              <a:ext uri="{FF2B5EF4-FFF2-40B4-BE49-F238E27FC236}">
                <a16:creationId xmlns:a16="http://schemas.microsoft.com/office/drawing/2014/main" id="{40DBCE1E-B65B-C3AE-66EF-814C8207F0D6}"/>
              </a:ext>
            </a:extLst>
          </p:cNvPr>
          <p:cNvSpPr/>
          <p:nvPr/>
        </p:nvSpPr>
        <p:spPr>
          <a:xfrm>
            <a:off x="633867" y="16053756"/>
            <a:ext cx="10111942" cy="309042"/>
          </a:xfrm>
          <a:prstGeom prst="rect">
            <a:avLst/>
          </a:prstGeom>
          <a:solidFill>
            <a:schemeClr val="accent5">
              <a:lumMod val="40000"/>
              <a:lumOff val="60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Rectangle 45">
            <a:extLst>
              <a:ext uri="{FF2B5EF4-FFF2-40B4-BE49-F238E27FC236}">
                <a16:creationId xmlns:a16="http://schemas.microsoft.com/office/drawing/2014/main" id="{3F313BD5-A84B-C470-ED1D-B7790CFC8E65}"/>
              </a:ext>
            </a:extLst>
          </p:cNvPr>
          <p:cNvSpPr/>
          <p:nvPr/>
        </p:nvSpPr>
        <p:spPr>
          <a:xfrm>
            <a:off x="11283045" y="27221744"/>
            <a:ext cx="24180441" cy="360306"/>
          </a:xfrm>
          <a:prstGeom prst="rect">
            <a:avLst/>
          </a:prstGeom>
          <a:solidFill>
            <a:schemeClr val="accent5">
              <a:lumMod val="40000"/>
              <a:lumOff val="60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TextBox 46">
            <a:extLst>
              <a:ext uri="{FF2B5EF4-FFF2-40B4-BE49-F238E27FC236}">
                <a16:creationId xmlns:a16="http://schemas.microsoft.com/office/drawing/2014/main" id="{9FE1D4CB-54D8-58F1-8DCB-CE269401E690}"/>
              </a:ext>
            </a:extLst>
          </p:cNvPr>
          <p:cNvSpPr txBox="1"/>
          <p:nvPr/>
        </p:nvSpPr>
        <p:spPr>
          <a:xfrm>
            <a:off x="35704530" y="8370413"/>
            <a:ext cx="7552804" cy="21945600"/>
          </a:xfrm>
          <a:prstGeom prst="rect">
            <a:avLst/>
          </a:prstGeom>
          <a:noFill/>
        </p:spPr>
        <p:txBody>
          <a:bodyPr wrap="square" rtlCol="0">
            <a:spAutoFit/>
          </a:bodyPr>
          <a:lstStyle/>
          <a:p>
            <a:pPr algn="ctr"/>
            <a:r>
              <a:rPr lang="en-US" sz="4800" b="1" dirty="0">
                <a:latin typeface="Times New Roman" panose="02020603050405020304" pitchFamily="18" charset="0"/>
                <a:cs typeface="Times New Roman" panose="02020603050405020304" pitchFamily="18" charset="0"/>
              </a:rPr>
              <a:t>Discussion</a:t>
            </a:r>
          </a:p>
          <a:p>
            <a:pPr algn="ctr"/>
            <a:endParaRPr lang="en-US" sz="4800" b="1" dirty="0">
              <a:latin typeface="Times New Roman" panose="02020603050405020304" pitchFamily="18" charset="0"/>
              <a:cs typeface="Times New Roman" panose="02020603050405020304" pitchFamily="18" charset="0"/>
            </a:endParaRPr>
          </a:p>
          <a:p>
            <a:r>
              <a:rPr lang="en-US" sz="3200" dirty="0">
                <a:latin typeface="Times New Roman" panose="02020603050405020304" pitchFamily="18" charset="0"/>
                <a:cs typeface="Times New Roman" panose="02020603050405020304" pitchFamily="18" charset="0"/>
              </a:rPr>
              <a:t>The results of this study indicate that in vivo phycocyanin is better related to extracted phycocyanin when compared to the same measurements for chlorophyll. In addition, phycocyanin from all instruments was better correlated to cell counts than chlorophyll measurements. </a:t>
            </a:r>
          </a:p>
          <a:p>
            <a:endParaRPr lang="en-US" sz="3200" dirty="0">
              <a:latin typeface="Times New Roman" panose="02020603050405020304" pitchFamily="18" charset="0"/>
              <a:cs typeface="Times New Roman" panose="02020603050405020304" pitchFamily="18" charset="0"/>
            </a:endParaRPr>
          </a:p>
          <a:p>
            <a:r>
              <a:rPr lang="en-US" sz="3200" dirty="0">
                <a:latin typeface="Times New Roman" panose="02020603050405020304" pitchFamily="18" charset="0"/>
                <a:cs typeface="Times New Roman" panose="02020603050405020304" pitchFamily="18" charset="0"/>
              </a:rPr>
              <a:t>Differences in phytoplankton community between study sites caused chlorophyll measurements to be less strongly related with extracted results in certain instruments. </a:t>
            </a:r>
          </a:p>
          <a:p>
            <a:endParaRPr lang="en-US" sz="3200" dirty="0">
              <a:latin typeface="Times New Roman" panose="02020603050405020304" pitchFamily="18" charset="0"/>
              <a:cs typeface="Times New Roman" panose="02020603050405020304" pitchFamily="18" charset="0"/>
            </a:endParaRPr>
          </a:p>
          <a:p>
            <a:r>
              <a:rPr lang="en-US" sz="3200" dirty="0">
                <a:latin typeface="Times New Roman" panose="02020603050405020304" pitchFamily="18" charset="0"/>
                <a:cs typeface="Times New Roman" panose="02020603050405020304" pitchFamily="18" charset="0"/>
              </a:rPr>
              <a:t>Both extracted chlorophyll and phycocyanin were strongly correlated with cell counts across the study sites.</a:t>
            </a:r>
          </a:p>
          <a:p>
            <a:endParaRPr lang="en-US" sz="3200" dirty="0">
              <a:latin typeface="Times New Roman" panose="02020603050405020304" pitchFamily="18" charset="0"/>
              <a:cs typeface="Times New Roman" panose="02020603050405020304" pitchFamily="18" charset="0"/>
            </a:endParaRPr>
          </a:p>
          <a:p>
            <a:r>
              <a:rPr lang="en-US" sz="3200" dirty="0">
                <a:latin typeface="Times New Roman" panose="02020603050405020304" pitchFamily="18" charset="0"/>
                <a:cs typeface="Times New Roman" panose="02020603050405020304" pitchFamily="18" charset="0"/>
              </a:rPr>
              <a:t>There was a strong relationship between all fluorometers and phycocyanin. Instruments such as the </a:t>
            </a:r>
            <a:r>
              <a:rPr lang="en-US" sz="3200" dirty="0" err="1">
                <a:latin typeface="Times New Roman" panose="02020603050405020304" pitchFamily="18" charset="0"/>
                <a:cs typeface="Times New Roman" panose="02020603050405020304" pitchFamily="18" charset="0"/>
              </a:rPr>
              <a:t>Fluorosense</a:t>
            </a:r>
            <a:r>
              <a:rPr lang="en-US" sz="3200" dirty="0">
                <a:latin typeface="Times New Roman" panose="02020603050405020304" pitchFamily="18" charset="0"/>
                <a:cs typeface="Times New Roman" panose="02020603050405020304" pitchFamily="18" charset="0"/>
              </a:rPr>
              <a:t> (only measuring phycocyanin) handled differences in phytoplankton concentrations and community dynamics between the sites.</a:t>
            </a:r>
          </a:p>
          <a:p>
            <a:endParaRPr lang="en-US" sz="3200" dirty="0">
              <a:latin typeface="Times New Roman" panose="02020603050405020304" pitchFamily="18" charset="0"/>
              <a:cs typeface="Times New Roman" panose="02020603050405020304" pitchFamily="18" charset="0"/>
            </a:endParaRPr>
          </a:p>
          <a:p>
            <a:r>
              <a:rPr lang="en-US" sz="3200" dirty="0">
                <a:latin typeface="Times New Roman" panose="02020603050405020304" pitchFamily="18" charset="0"/>
                <a:cs typeface="Times New Roman" panose="02020603050405020304" pitchFamily="18" charset="0"/>
              </a:rPr>
              <a:t>The results of this study support the use of extracted chlorophyll as an alternative to cell counts in CyanoHAB monitoring. </a:t>
            </a:r>
          </a:p>
          <a:p>
            <a:endParaRPr lang="en-US" sz="3200" dirty="0">
              <a:latin typeface="Times New Roman" panose="02020603050405020304" pitchFamily="18" charset="0"/>
              <a:cs typeface="Times New Roman" panose="02020603050405020304" pitchFamily="18" charset="0"/>
            </a:endParaRPr>
          </a:p>
          <a:p>
            <a:r>
              <a:rPr lang="en-US" sz="3200" dirty="0">
                <a:latin typeface="Times New Roman" panose="02020603050405020304" pitchFamily="18" charset="0"/>
                <a:cs typeface="Times New Roman" panose="02020603050405020304" pitchFamily="18" charset="0"/>
              </a:rPr>
              <a:t>Currently in vivo chlorophyll a is typically used for routine CyanoHAB monitoring. This study has found that phycocyanin is better correlated with extraction across a variety of instruments. </a:t>
            </a:r>
          </a:p>
          <a:p>
            <a:endParaRPr lang="en-US" sz="3200" dirty="0">
              <a:latin typeface="Times New Roman" panose="02020603050405020304" pitchFamily="18" charset="0"/>
              <a:cs typeface="Times New Roman" panose="02020603050405020304" pitchFamily="18" charset="0"/>
            </a:endParaRPr>
          </a:p>
          <a:p>
            <a:r>
              <a:rPr lang="en-US" sz="3200" dirty="0">
                <a:latin typeface="Times New Roman" panose="02020603050405020304" pitchFamily="18" charset="0"/>
                <a:cs typeface="Times New Roman" panose="02020603050405020304" pitchFamily="18" charset="0"/>
              </a:rPr>
              <a:t>This study supports the use of in situ phycocyanin measurements for CyanoHAB monitoring of waterbodies. This could specifically be helpful at waterbodies where resources for cell counting, and extractive analysis is not available. </a:t>
            </a:r>
          </a:p>
          <a:p>
            <a:endParaRPr lang="en-US" sz="3200" dirty="0">
              <a:latin typeface="Times New Roman" panose="02020603050405020304" pitchFamily="18" charset="0"/>
              <a:cs typeface="Times New Roman" panose="02020603050405020304" pitchFamily="18" charset="0"/>
            </a:endParaRPr>
          </a:p>
          <a:p>
            <a:endParaRPr lang="en-US" sz="3200" dirty="0">
              <a:latin typeface="Times New Roman" panose="02020603050405020304" pitchFamily="18" charset="0"/>
              <a:cs typeface="Times New Roman" panose="02020603050405020304" pitchFamily="18" charset="0"/>
            </a:endParaRPr>
          </a:p>
          <a:p>
            <a:pPr algn="ctr"/>
            <a:endParaRPr lang="en-US" sz="4800" b="1" dirty="0">
              <a:latin typeface="Times New Roman" panose="02020603050405020304" pitchFamily="18" charset="0"/>
              <a:cs typeface="Times New Roman" panose="02020603050405020304" pitchFamily="18" charset="0"/>
            </a:endParaRPr>
          </a:p>
          <a:p>
            <a:pPr algn="ctr"/>
            <a:endParaRPr lang="en-US" sz="4800" b="1" dirty="0">
              <a:latin typeface="Times New Roman" panose="02020603050405020304" pitchFamily="18" charset="0"/>
              <a:cs typeface="Times New Roman" panose="02020603050405020304" pitchFamily="18" charset="0"/>
            </a:endParaRPr>
          </a:p>
          <a:p>
            <a:pPr algn="ctr"/>
            <a:endParaRPr lang="en-US" sz="4800" b="1" dirty="0">
              <a:latin typeface="Times New Roman" panose="02020603050405020304" pitchFamily="18" charset="0"/>
              <a:cs typeface="Times New Roman" panose="02020603050405020304" pitchFamily="18" charset="0"/>
            </a:endParaRPr>
          </a:p>
          <a:p>
            <a:pPr algn="ctr"/>
            <a:endParaRPr lang="en-US" sz="4800" b="1" dirty="0">
              <a:latin typeface="Times New Roman" panose="02020603050405020304" pitchFamily="18" charset="0"/>
              <a:cs typeface="Times New Roman" panose="02020603050405020304" pitchFamily="18" charset="0"/>
            </a:endParaRPr>
          </a:p>
          <a:p>
            <a:pPr algn="ctr"/>
            <a:endParaRPr lang="en-US" sz="4800" b="1" dirty="0">
              <a:latin typeface="Times New Roman" panose="02020603050405020304" pitchFamily="18" charset="0"/>
              <a:cs typeface="Times New Roman" panose="02020603050405020304" pitchFamily="18" charset="0"/>
            </a:endParaRPr>
          </a:p>
          <a:p>
            <a:pPr algn="ctr"/>
            <a:endParaRPr lang="en-US" sz="4800" b="1" dirty="0">
              <a:latin typeface="Times New Roman" panose="02020603050405020304" pitchFamily="18" charset="0"/>
              <a:cs typeface="Times New Roman" panose="02020603050405020304" pitchFamily="18" charset="0"/>
            </a:endParaRPr>
          </a:p>
          <a:p>
            <a:pPr algn="ctr"/>
            <a:endParaRPr lang="en-US" sz="4800" b="1" dirty="0">
              <a:latin typeface="Times New Roman" panose="02020603050405020304" pitchFamily="18" charset="0"/>
              <a:cs typeface="Times New Roman" panose="02020603050405020304" pitchFamily="18" charset="0"/>
            </a:endParaRPr>
          </a:p>
          <a:p>
            <a:pPr algn="ctr"/>
            <a:endParaRPr lang="en-US" sz="4800" b="1" dirty="0">
              <a:latin typeface="Times New Roman" panose="02020603050405020304" pitchFamily="18" charset="0"/>
              <a:cs typeface="Times New Roman" panose="02020603050405020304" pitchFamily="18" charset="0"/>
            </a:endParaRPr>
          </a:p>
          <a:p>
            <a:pPr algn="ctr"/>
            <a:endParaRPr lang="en-US" sz="4800" b="1" dirty="0">
              <a:latin typeface="Times New Roman" panose="02020603050405020304" pitchFamily="18" charset="0"/>
              <a:cs typeface="Times New Roman" panose="02020603050405020304" pitchFamily="18" charset="0"/>
            </a:endParaRPr>
          </a:p>
          <a:p>
            <a:pPr algn="ctr"/>
            <a:endParaRPr lang="en-US" sz="4800" b="1" dirty="0">
              <a:latin typeface="Times New Roman" panose="02020603050405020304" pitchFamily="18" charset="0"/>
              <a:cs typeface="Times New Roman" panose="02020603050405020304" pitchFamily="18" charset="0"/>
            </a:endParaRPr>
          </a:p>
          <a:p>
            <a:pPr algn="ctr"/>
            <a:endParaRPr lang="en-US" sz="4800" b="1" dirty="0">
              <a:latin typeface="Times New Roman" panose="02020603050405020304" pitchFamily="18" charset="0"/>
              <a:cs typeface="Times New Roman" panose="02020603050405020304" pitchFamily="18" charset="0"/>
            </a:endParaRPr>
          </a:p>
          <a:p>
            <a:pPr algn="ctr"/>
            <a:endParaRPr lang="en-US" sz="4800" b="1" dirty="0">
              <a:latin typeface="Times New Roman" panose="02020603050405020304" pitchFamily="18" charset="0"/>
              <a:cs typeface="Times New Roman" panose="02020603050405020304" pitchFamily="18" charset="0"/>
            </a:endParaRPr>
          </a:p>
          <a:p>
            <a:pPr algn="ctr"/>
            <a:endParaRPr lang="en-US" sz="4800" b="1" dirty="0">
              <a:latin typeface="Times New Roman" panose="02020603050405020304" pitchFamily="18" charset="0"/>
              <a:cs typeface="Times New Roman" panose="02020603050405020304" pitchFamily="18" charset="0"/>
            </a:endParaRPr>
          </a:p>
          <a:p>
            <a:pPr algn="ctr"/>
            <a:endParaRPr lang="en-US" sz="4800" b="1" dirty="0">
              <a:latin typeface="Times New Roman" panose="02020603050405020304" pitchFamily="18" charset="0"/>
              <a:cs typeface="Times New Roman" panose="02020603050405020304" pitchFamily="18" charset="0"/>
            </a:endParaRPr>
          </a:p>
          <a:p>
            <a:pPr algn="ctr"/>
            <a:endParaRPr lang="en-US" sz="4800" b="1" dirty="0">
              <a:latin typeface="Times New Roman" panose="02020603050405020304" pitchFamily="18" charset="0"/>
              <a:cs typeface="Times New Roman" panose="02020603050405020304" pitchFamily="18" charset="0"/>
            </a:endParaRPr>
          </a:p>
          <a:p>
            <a:pPr algn="ctr"/>
            <a:endParaRPr lang="en-US" sz="4800" b="1" dirty="0">
              <a:latin typeface="Times New Roman" panose="02020603050405020304" pitchFamily="18" charset="0"/>
              <a:cs typeface="Times New Roman" panose="02020603050405020304" pitchFamily="18" charset="0"/>
            </a:endParaRPr>
          </a:p>
          <a:p>
            <a:pPr algn="ctr"/>
            <a:endParaRPr lang="en-US" sz="4800" b="1" dirty="0">
              <a:latin typeface="Times New Roman" panose="02020603050405020304" pitchFamily="18" charset="0"/>
              <a:cs typeface="Times New Roman" panose="02020603050405020304" pitchFamily="18" charset="0"/>
            </a:endParaRPr>
          </a:p>
        </p:txBody>
      </p:sp>
      <p:sp>
        <p:nvSpPr>
          <p:cNvPr id="48" name="Rectangle 47">
            <a:extLst>
              <a:ext uri="{FF2B5EF4-FFF2-40B4-BE49-F238E27FC236}">
                <a16:creationId xmlns:a16="http://schemas.microsoft.com/office/drawing/2014/main" id="{D5FDE09F-DF40-D90B-B7DF-2411266977FB}"/>
              </a:ext>
            </a:extLst>
          </p:cNvPr>
          <p:cNvSpPr/>
          <p:nvPr/>
        </p:nvSpPr>
        <p:spPr>
          <a:xfrm>
            <a:off x="35657442" y="9179792"/>
            <a:ext cx="7599891" cy="324997"/>
          </a:xfrm>
          <a:prstGeom prst="rect">
            <a:avLst/>
          </a:prstGeom>
          <a:solidFill>
            <a:schemeClr val="accent5">
              <a:lumMod val="40000"/>
              <a:lumOff val="60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0" name="Picture 49">
            <a:extLst>
              <a:ext uri="{FF2B5EF4-FFF2-40B4-BE49-F238E27FC236}">
                <a16:creationId xmlns:a16="http://schemas.microsoft.com/office/drawing/2014/main" id="{4D37A848-0483-FE9C-D96E-9E93F2571DEB}"/>
              </a:ext>
            </a:extLst>
          </p:cNvPr>
          <p:cNvPicPr>
            <a:picLocks noChangeAspect="1"/>
          </p:cNvPicPr>
          <p:nvPr/>
        </p:nvPicPr>
        <p:blipFill>
          <a:blip r:embed="rId8"/>
          <a:stretch>
            <a:fillRect/>
          </a:stretch>
        </p:blipFill>
        <p:spPr>
          <a:xfrm>
            <a:off x="1881377" y="21383221"/>
            <a:ext cx="7319442" cy="4013947"/>
          </a:xfrm>
          <a:prstGeom prst="rect">
            <a:avLst/>
          </a:prstGeom>
        </p:spPr>
      </p:pic>
      <p:sp>
        <p:nvSpPr>
          <p:cNvPr id="51" name="TextBox 50">
            <a:extLst>
              <a:ext uri="{FF2B5EF4-FFF2-40B4-BE49-F238E27FC236}">
                <a16:creationId xmlns:a16="http://schemas.microsoft.com/office/drawing/2014/main" id="{13935346-22D8-C3FC-DFB1-A931CA353126}"/>
              </a:ext>
            </a:extLst>
          </p:cNvPr>
          <p:cNvSpPr txBox="1"/>
          <p:nvPr/>
        </p:nvSpPr>
        <p:spPr>
          <a:xfrm>
            <a:off x="24424514" y="32155555"/>
            <a:ext cx="20243927" cy="738664"/>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The views expressed in this poster are those of the authors and do not necessarily reflect the views or policies of the U.S. Environmental Protection Agency</a:t>
            </a:r>
            <a:r>
              <a:rPr lang="en-US" sz="2400" dirty="0"/>
              <a:t>.</a:t>
            </a:r>
          </a:p>
          <a:p>
            <a:endParaRPr lang="en-US" dirty="0"/>
          </a:p>
        </p:txBody>
      </p:sp>
    </p:spTree>
    <p:extLst>
      <p:ext uri="{BB962C8B-B14F-4D97-AF65-F5344CB8AC3E}">
        <p14:creationId xmlns:p14="http://schemas.microsoft.com/office/powerpoint/2010/main" val="2922365795"/>
      </p:ext>
    </p:extLst>
  </p:cSld>
  <p:clrMapOvr>
    <a:masterClrMapping/>
  </p:clrMapOvr>
  <p:extLst>
    <p:ext uri="{6950BFC3-D8DA-4A85-94F7-54DA5524770B}">
      <p188:commentRel xmlns:p188="http://schemas.microsoft.com/office/powerpoint/2018/8/main" r:id="rId2"/>
    </p:ext>
  </p:extLst>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 2013 - 2022</Template>
  <TotalTime>1581</TotalTime>
  <Words>1034</Words>
  <Application>Microsoft Office PowerPoint</Application>
  <PresentationFormat>Custom</PresentationFormat>
  <Paragraphs>97</Paragraphs>
  <Slides>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vt:i4>
      </vt:variant>
    </vt:vector>
  </HeadingPairs>
  <TitlesOfParts>
    <vt:vector size="6" baseType="lpstr">
      <vt:lpstr>Arial</vt:lpstr>
      <vt:lpstr>Calibri</vt:lpstr>
      <vt:lpstr>Calibri Light</vt:lpstr>
      <vt:lpstr>Times New Roman</vt:lpstr>
      <vt:lpstr>Office Theme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Stankoski, Jakob</dc:creator>
  <cp:lastModifiedBy>Hollister, Jeff (he/him/his)</cp:lastModifiedBy>
  <cp:revision>4</cp:revision>
  <cp:lastPrinted>2023-11-29T18:56:57Z</cp:lastPrinted>
  <dcterms:created xsi:type="dcterms:W3CDTF">2023-11-28T18:31:25Z</dcterms:created>
  <dcterms:modified xsi:type="dcterms:W3CDTF">2023-11-30T16:28:54Z</dcterms:modified>
</cp:coreProperties>
</file>